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300" r:id="rId3"/>
    <p:sldId id="301" r:id="rId4"/>
    <p:sldId id="302" r:id="rId5"/>
    <p:sldId id="303" r:id="rId6"/>
    <p:sldId id="316" r:id="rId7"/>
    <p:sldId id="317" r:id="rId8"/>
    <p:sldId id="318" r:id="rId9"/>
    <p:sldId id="319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5" r:id="rId2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48" autoAdjust="0"/>
  </p:normalViewPr>
  <p:slideViewPr>
    <p:cSldViewPr>
      <p:cViewPr>
        <p:scale>
          <a:sx n="70" d="100"/>
          <a:sy n="70" d="100"/>
        </p:scale>
        <p:origin x="-116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25448-AA1B-4AFC-9AF5-7D79CB22301C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FD147-C301-40DA-AB92-D0BB5F4A9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3766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42877-31A3-4C0E-BC0B-D236D26A3A3F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3352D-9708-433C-BD87-198638B9BC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8232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1481-D6C7-4D7C-AE0C-4F7D7BB8A61F}" type="datetime1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F22-7C20-4996-A18D-50E1CE7E59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 userDrawn="1"/>
        </p:nvSpPr>
        <p:spPr>
          <a:xfrm>
            <a:off x="971600" y="5733256"/>
            <a:ext cx="763284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0BBD-F4F5-4EED-92A4-D6D7406015B1}" type="datetime1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F22-7C20-4996-A18D-50E1CE7E59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B12E-ED20-444F-AEA7-25AF9575C7D4}" type="datetime1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F22-7C20-4996-A18D-50E1CE7E59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6C9A-9177-430A-A1EC-222E1A3A5AFE}" type="datetime1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F22-7C20-4996-A18D-50E1CE7E59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ACE1-002A-417B-AEF2-F97794A2B545}" type="datetime1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F22-7C20-4996-A18D-50E1CE7E59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15B2-C8ED-40AF-BFD9-2732CDE357F9}" type="datetime1">
              <a:rPr lang="pl-PL" smtClean="0"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F22-7C20-4996-A18D-50E1CE7E59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871-141B-41F3-8504-2B86E665AF1F}" type="datetime1">
              <a:rPr lang="pl-PL" smtClean="0"/>
              <a:t>2016-12-13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F22-7C20-4996-A18D-50E1CE7E59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E4DE-C521-42BE-A9C9-02505498E36D}" type="datetime1">
              <a:rPr lang="pl-PL" smtClean="0"/>
              <a:t>2016-12-13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F22-7C20-4996-A18D-50E1CE7E59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8F8E-D134-4568-AFB3-01E2FDDC6588}" type="datetime1">
              <a:rPr lang="pl-PL" smtClean="0"/>
              <a:t>2016-12-13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F22-7C20-4996-A18D-50E1CE7E59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36DB-8381-4CCC-BB4D-D59778BC8ECD}" type="datetime1">
              <a:rPr lang="pl-PL" smtClean="0"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F22-7C20-4996-A18D-50E1CE7E59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ADC4-A079-458F-93EB-08AD9AB34D38}" type="datetime1">
              <a:rPr lang="pl-PL" smtClean="0"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CF22-7C20-4996-A18D-50E1CE7E59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08C6-2B11-4363-8006-CC7A735FEDA6}" type="datetime1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CF22-7C20-4996-A18D-50E1CE7E59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3417068" y="5973465"/>
            <a:ext cx="1042988" cy="6238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egoe UI Light" pitchFamily="34" charset="0"/>
                <a:cs typeface="Arial" pitchFamily="34" charset="0"/>
              </a:rPr>
              <a:t>ETMA Sp. z o.o.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egoe UI Light" pitchFamily="34" charset="0"/>
                <a:cs typeface="Arial" pitchFamily="34" charset="0"/>
              </a:rPr>
              <a:t>ul. Opolska 22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egoe UI Light" pitchFamily="34" charset="0"/>
                <a:cs typeface="Arial" pitchFamily="34" charset="0"/>
              </a:rPr>
              <a:t>40-084 Katowice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 userDrawn="1"/>
        </p:nvSpPr>
        <p:spPr bwMode="auto">
          <a:xfrm>
            <a:off x="4391793" y="6027440"/>
            <a:ext cx="1387475" cy="5540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rgbClr val="404040"/>
              </a:solidFill>
              <a:effectLst/>
              <a:latin typeface="Segoe UI Light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egoe UI Light" pitchFamily="34" charset="0"/>
                <a:cs typeface="Arial" pitchFamily="34" charset="0"/>
              </a:rPr>
              <a:t>tel. +48 32 781 10 90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egoe UI Light" pitchFamily="34" charset="0"/>
                <a:cs typeface="Arial" pitchFamily="34" charset="0"/>
              </a:rPr>
              <a:t>tel. kom. 514 965 764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 userDrawn="1"/>
        </p:nvSpPr>
        <p:spPr bwMode="auto">
          <a:xfrm>
            <a:off x="5610993" y="6027440"/>
            <a:ext cx="1538288" cy="5540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rgbClr val="404040"/>
              </a:solidFill>
              <a:effectLst/>
              <a:latin typeface="Segoe UI Light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egoe UI Light" pitchFamily="34" charset="0"/>
                <a:cs typeface="Arial" pitchFamily="34" charset="0"/>
              </a:rPr>
              <a:t>e-mail: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404040"/>
                </a:solidFill>
                <a:effectLst/>
                <a:latin typeface="Segoe UI Light" pitchFamily="34" charset="0"/>
                <a:cs typeface="Arial" pitchFamily="34" charset="0"/>
              </a:rPr>
              <a:t>info@etma.com.pl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rgbClr val="404040"/>
              </a:solidFill>
              <a:effectLst/>
              <a:latin typeface="Segoe UI Light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404040"/>
                </a:solidFill>
                <a:effectLst/>
                <a:latin typeface="Segoe UI Light" pitchFamily="34" charset="0"/>
                <a:cs typeface="Arial" pitchFamily="34" charset="0"/>
              </a:rPr>
              <a:t>web</a:t>
            </a: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egoe UI Light" pitchFamily="34" charset="0"/>
                <a:cs typeface="Arial" pitchFamily="34" charset="0"/>
              </a:rPr>
              <a:t>: </a:t>
            </a:r>
            <a:r>
              <a:rPr kumimoji="0" lang="pl-PL" sz="900" b="0" i="0" u="none" strike="noStrike" cap="none" normalizeH="0" baseline="0" dirty="0" err="1" smtClean="0">
                <a:ln>
                  <a:noFill/>
                </a:ln>
                <a:solidFill>
                  <a:srgbClr val="404040"/>
                </a:solidFill>
                <a:effectLst/>
                <a:latin typeface="Segoe UI Light" pitchFamily="34" charset="0"/>
                <a:cs typeface="Arial" pitchFamily="34" charset="0"/>
              </a:rPr>
              <a:t>www.etma.com.pl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7138168" y="6027440"/>
            <a:ext cx="1538288" cy="55403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rgbClr val="404040"/>
              </a:solidFill>
              <a:effectLst/>
              <a:latin typeface="Segoe UI Light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egoe UI Light" pitchFamily="34" charset="0"/>
                <a:cs typeface="Arial" pitchFamily="34" charset="0"/>
              </a:rPr>
              <a:t>NIP: 6342820666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Segoe UI Light" pitchFamily="34" charset="0"/>
                <a:cs typeface="Arial" pitchFamily="34" charset="0"/>
              </a:rPr>
              <a:t>REGON: 243362226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AutoShape 4"/>
          <p:cNvCxnSpPr>
            <a:cxnSpLocks noChangeShapeType="1"/>
          </p:cNvCxnSpPr>
          <p:nvPr userDrawn="1"/>
        </p:nvCxnSpPr>
        <p:spPr bwMode="auto">
          <a:xfrm>
            <a:off x="4427984" y="6093296"/>
            <a:ext cx="3744416" cy="0"/>
          </a:xfrm>
          <a:prstGeom prst="straightConnector1">
            <a:avLst/>
          </a:prstGeom>
          <a:noFill/>
          <a:ln w="3175">
            <a:solidFill>
              <a:srgbClr val="A4D7F1"/>
            </a:solidFill>
            <a:round/>
            <a:headEnd/>
            <a:tailEnd/>
          </a:ln>
        </p:spPr>
      </p:cxnSp>
      <p:pic>
        <p:nvPicPr>
          <p:cNvPr id="12" name="Obraz 11" descr="jpg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115616" y="5733256"/>
            <a:ext cx="2133600" cy="7254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699792" y="5540118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ETMA Sp. z o.o.</a:t>
            </a:r>
          </a:p>
          <a:p>
            <a:pPr algn="r"/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ul. Opolska 22</a:t>
            </a:r>
          </a:p>
          <a:p>
            <a:pPr algn="r"/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40-084 Katowice</a:t>
            </a:r>
          </a:p>
        </p:txBody>
      </p:sp>
      <p:cxnSp>
        <p:nvCxnSpPr>
          <p:cNvPr id="3074" name="AutoShape 2"/>
          <p:cNvCxnSpPr>
            <a:cxnSpLocks noChangeShapeType="1"/>
          </p:cNvCxnSpPr>
          <p:nvPr/>
        </p:nvCxnSpPr>
        <p:spPr bwMode="auto">
          <a:xfrm>
            <a:off x="5940152" y="5468110"/>
            <a:ext cx="0" cy="1256631"/>
          </a:xfrm>
          <a:prstGeom prst="straightConnector1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</p:cxnSp>
      <p:sp>
        <p:nvSpPr>
          <p:cNvPr id="11" name="pole tekstowe 10"/>
          <p:cNvSpPr txBox="1"/>
          <p:nvPr/>
        </p:nvSpPr>
        <p:spPr>
          <a:xfrm>
            <a:off x="6012160" y="5540118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Segoe UI Light" pitchFamily="34" charset="0"/>
              </a:rPr>
              <a:t>tel. +48 32 781 10 90</a:t>
            </a:r>
          </a:p>
          <a:p>
            <a:r>
              <a:rPr lang="pl-PL" sz="1600" dirty="0" smtClean="0">
                <a:latin typeface="Segoe UI Light" pitchFamily="34" charset="0"/>
              </a:rPr>
              <a:t>tel. kom. 514 965 764</a:t>
            </a:r>
          </a:p>
          <a:p>
            <a:r>
              <a:rPr lang="pl-PL" sz="1600" dirty="0" smtClean="0">
                <a:latin typeface="Segoe UI Light" pitchFamily="34" charset="0"/>
              </a:rPr>
              <a:t>e-mail: </a:t>
            </a:r>
            <a:r>
              <a:rPr lang="pl-PL" sz="1600" dirty="0" err="1" smtClean="0">
                <a:latin typeface="Segoe UI Light" pitchFamily="34" charset="0"/>
              </a:rPr>
              <a:t>info@etma.com.pl</a:t>
            </a:r>
            <a:endParaRPr lang="pl-PL" sz="1600" dirty="0" smtClean="0">
              <a:latin typeface="Segoe UI Light" pitchFamily="34" charset="0"/>
            </a:endParaRPr>
          </a:p>
          <a:p>
            <a:r>
              <a:rPr lang="pl-PL" sz="1600" dirty="0" err="1" smtClean="0">
                <a:latin typeface="Segoe UI Light" pitchFamily="34" charset="0"/>
              </a:rPr>
              <a:t>web</a:t>
            </a:r>
            <a:r>
              <a:rPr lang="pl-PL" sz="1600" dirty="0" smtClean="0">
                <a:latin typeface="Segoe UI Light" pitchFamily="34" charset="0"/>
              </a:rPr>
              <a:t>: </a:t>
            </a:r>
            <a:r>
              <a:rPr lang="pl-PL" sz="1600" dirty="0" err="1" smtClean="0">
                <a:latin typeface="Segoe UI Light" pitchFamily="34" charset="0"/>
              </a:rPr>
              <a:t>www.etma.com.pl</a:t>
            </a:r>
            <a:endParaRPr lang="pl-PL" sz="1600" dirty="0">
              <a:latin typeface="Segoe UI Light" pitchFamily="34" charset="0"/>
            </a:endParaRPr>
          </a:p>
        </p:txBody>
      </p:sp>
      <p:pic>
        <p:nvPicPr>
          <p:cNvPr id="4" name="Obraz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04664"/>
            <a:ext cx="5112568" cy="1786995"/>
          </a:xfrm>
          <a:prstGeom prst="rect">
            <a:avLst/>
          </a:prstGeom>
        </p:spPr>
      </p:pic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575556" y="2708920"/>
            <a:ext cx="8388932" cy="2592288"/>
          </a:xfrm>
        </p:spPr>
        <p:txBody>
          <a:bodyPr>
            <a:noAutofit/>
          </a:bodyPr>
          <a:lstStyle/>
          <a:p>
            <a:r>
              <a:rPr lang="pl-PL" sz="6000" dirty="0"/>
              <a:t>Raport – „Cudzoziemcy na śląskim rynku </a:t>
            </a:r>
            <a:r>
              <a:rPr lang="pl-PL" sz="6000" dirty="0" smtClean="0"/>
              <a:t>pracy”</a:t>
            </a:r>
          </a:p>
          <a:p>
            <a:endParaRPr lang="pl-PL" sz="1400" dirty="0" smtClean="0">
              <a:solidFill>
                <a:schemeClr val="bg1">
                  <a:lumMod val="6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pl-PL" sz="1400" dirty="0">
              <a:solidFill>
                <a:schemeClr val="bg1">
                  <a:lumMod val="6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						Opracowanie: Remigiusz Kozubek</a:t>
            </a:r>
            <a:endParaRPr lang="pl-PL" sz="1600" dirty="0">
              <a:solidFill>
                <a:schemeClr val="bg1">
                  <a:lumMod val="6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dirty="0" smtClean="0"/>
              <a:t>Cudzoziemcy </a:t>
            </a:r>
            <a:r>
              <a:rPr lang="pl-PL" dirty="0"/>
              <a:t>zatrudnieni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województwie śląskim*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sz="2000" dirty="0"/>
          </a:p>
          <a:p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pPr marL="109728" indent="0" algn="just">
              <a:buNone/>
            </a:pPr>
            <a:r>
              <a:rPr lang="pl-PL" sz="2800" dirty="0" smtClean="0"/>
              <a:t>*</a:t>
            </a:r>
            <a:r>
              <a:rPr lang="pl-PL" sz="1200" dirty="0" smtClean="0"/>
              <a:t>Bardzo trudno określić dokładną (a nawet przybliżoną)</a:t>
            </a:r>
          </a:p>
          <a:p>
            <a:pPr marL="109728" indent="0" algn="just">
              <a:buNone/>
            </a:pPr>
            <a:r>
              <a:rPr lang="pl-PL" sz="1200" dirty="0" smtClean="0"/>
              <a:t>liczbę </a:t>
            </a:r>
            <a:r>
              <a:rPr lang="pl-PL" sz="1200" dirty="0"/>
              <a:t>obcokrajowców </a:t>
            </a:r>
            <a:r>
              <a:rPr lang="pl-PL" sz="1200" dirty="0" smtClean="0"/>
              <a:t>pracujących na </a:t>
            </a:r>
            <a:r>
              <a:rPr lang="pl-PL" sz="1200" dirty="0"/>
              <a:t>śląskim rynku pracy. </a:t>
            </a:r>
            <a:endParaRPr lang="pl-PL" sz="1200" dirty="0" smtClean="0"/>
          </a:p>
          <a:p>
            <a:pPr marL="109728" indent="0" algn="just">
              <a:buNone/>
            </a:pPr>
            <a:r>
              <a:rPr lang="pl-PL" sz="1200" dirty="0" smtClean="0"/>
              <a:t>Wiąże </a:t>
            </a:r>
            <a:r>
              <a:rPr lang="pl-PL" sz="1200" dirty="0"/>
              <a:t>się to często z brakiem </a:t>
            </a:r>
            <a:r>
              <a:rPr lang="pl-PL" sz="1200" dirty="0" smtClean="0"/>
              <a:t>konieczności </a:t>
            </a:r>
            <a:r>
              <a:rPr lang="pl-PL" sz="1200" dirty="0"/>
              <a:t>rejestrowania </a:t>
            </a:r>
            <a:endParaRPr lang="pl-PL" sz="1200" dirty="0" smtClean="0"/>
          </a:p>
          <a:p>
            <a:pPr marL="109728" indent="0" algn="just">
              <a:buNone/>
            </a:pPr>
            <a:r>
              <a:rPr lang="pl-PL" sz="1200" dirty="0" smtClean="0"/>
              <a:t>takiej </a:t>
            </a:r>
            <a:r>
              <a:rPr lang="pl-PL" sz="1200" dirty="0"/>
              <a:t>pracy (swobodny </a:t>
            </a:r>
            <a:r>
              <a:rPr lang="pl-PL" sz="1200" dirty="0" smtClean="0"/>
              <a:t>przepływ </a:t>
            </a:r>
            <a:r>
              <a:rPr lang="pl-PL" sz="1200" dirty="0"/>
              <a:t>osób i kapitału w granicach </a:t>
            </a:r>
            <a:endParaRPr lang="pl-PL" sz="1200" dirty="0" smtClean="0"/>
          </a:p>
          <a:p>
            <a:pPr marL="109728" indent="0" algn="just">
              <a:buNone/>
            </a:pPr>
            <a:r>
              <a:rPr lang="pl-PL" sz="1200" dirty="0" smtClean="0"/>
              <a:t>Unii Europejskiej) oraz </a:t>
            </a:r>
            <a:r>
              <a:rPr lang="pl-PL" sz="1200" dirty="0"/>
              <a:t>trudną do oszacowania skalą szarej strefy</a:t>
            </a:r>
          </a:p>
          <a:p>
            <a:endParaRPr lang="pl-PL" sz="2000" dirty="0"/>
          </a:p>
          <a:p>
            <a:endParaRPr lang="pl-P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82" y="3573016"/>
            <a:ext cx="3633531" cy="2292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1772816"/>
            <a:ext cx="5761037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23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Cudzoziemcy </a:t>
            </a:r>
            <a:r>
              <a:rPr lang="pl-PL" dirty="0"/>
              <a:t>zatrudnieni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województwie </a:t>
            </a:r>
            <a:r>
              <a:rPr lang="pl-PL" dirty="0" smtClean="0"/>
              <a:t>śląskim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073" y="1700808"/>
            <a:ext cx="4352921" cy="137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3356992"/>
            <a:ext cx="6589713" cy="240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811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Cudzoziemcy zatrudnieni </a:t>
            </a:r>
            <a:br>
              <a:rPr lang="pl-PL" dirty="0"/>
            </a:br>
            <a:r>
              <a:rPr lang="pl-PL" dirty="0"/>
              <a:t>w województwie śląskim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89" y="2018981"/>
            <a:ext cx="6809822" cy="368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465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Cudzoziemcy zatrudnieni </a:t>
            </a:r>
            <a:br>
              <a:rPr lang="pl-PL" dirty="0"/>
            </a:br>
            <a:r>
              <a:rPr lang="pl-PL" dirty="0"/>
              <a:t>w województwie śląskim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3389670" cy="209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801" y="1484784"/>
            <a:ext cx="3140075" cy="240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801" y="4452641"/>
            <a:ext cx="274955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960314"/>
            <a:ext cx="281622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998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Cudzoziemcy zatrudnieni </a:t>
            </a:r>
            <a:br>
              <a:rPr lang="pl-PL" dirty="0"/>
            </a:br>
            <a:r>
              <a:rPr lang="pl-PL" dirty="0"/>
              <a:t>w województwie śląskim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19" y="2232360"/>
            <a:ext cx="8144962" cy="326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389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Cudzoziemcy zatrudnieni </a:t>
            </a:r>
            <a:br>
              <a:rPr lang="pl-PL" dirty="0"/>
            </a:br>
            <a:r>
              <a:rPr lang="pl-PL" dirty="0"/>
              <a:t>w województwie śląskim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610" y="2753613"/>
            <a:ext cx="5480779" cy="2219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629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Cudzoziemcy zatrudnieni </a:t>
            </a:r>
            <a:br>
              <a:rPr lang="pl-PL" dirty="0"/>
            </a:br>
            <a:r>
              <a:rPr lang="pl-PL" dirty="0"/>
              <a:t>w województwie śląskim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500" y="2418304"/>
            <a:ext cx="5620999" cy="2889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834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Cudzoziemcy zatrudnieni </a:t>
            </a:r>
            <a:br>
              <a:rPr lang="pl-PL" dirty="0"/>
            </a:br>
            <a:r>
              <a:rPr lang="pl-PL" dirty="0"/>
              <a:t>w województwie śląskim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647" y="2009837"/>
            <a:ext cx="6486706" cy="3706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929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Podsumowanie i wnioski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Problemy związane z zatrudnieniem cudzoziemców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Nadmierne obciążenie fiskalne (zarówno podatkowe jak i składkowe) pracy 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Zła jakość ofert zgłaszanych do urzędów pracy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Proceder „zarabiania” na zatrudnieniu pracowników z zagranicy</a:t>
            </a:r>
          </a:p>
          <a:p>
            <a:pPr lvl="1">
              <a:lnSpc>
                <a:spcPct val="150000"/>
              </a:lnSpc>
            </a:pPr>
            <a:r>
              <a:rPr lang="pl-PL" dirty="0"/>
              <a:t>Problemy z obsługą zatrudnienia cudzoziemców przez urzędy pracy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2708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Podsumowanie i </a:t>
            </a:r>
            <a:r>
              <a:rPr lang="pl-PL" dirty="0" smtClean="0"/>
              <a:t>wnioski c.d.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pl-PL" dirty="0"/>
              <a:t>Wnioski</a:t>
            </a:r>
          </a:p>
          <a:p>
            <a:pPr lvl="1">
              <a:lnSpc>
                <a:spcPct val="170000"/>
              </a:lnSpc>
            </a:pPr>
            <a:r>
              <a:rPr lang="pl-PL" dirty="0"/>
              <a:t>Pojawienie się w województwie śląskim rynku pracownika w odniesieniu do coraz większej grupy stanowisk pracy</a:t>
            </a:r>
          </a:p>
          <a:p>
            <a:pPr lvl="1">
              <a:lnSpc>
                <a:spcPct val="170000"/>
              </a:lnSpc>
            </a:pPr>
            <a:r>
              <a:rPr lang="pl-PL" dirty="0"/>
              <a:t>Znacząca rozbieżność pomiędzy oczekiwaniami a reprezentowanym potencjałem pracy lokalnych pracowników</a:t>
            </a:r>
          </a:p>
          <a:p>
            <a:pPr lvl="1">
              <a:lnSpc>
                <a:spcPct val="170000"/>
              </a:lnSpc>
            </a:pPr>
            <a:r>
              <a:rPr lang="pl-PL" dirty="0"/>
              <a:t>Przedsiębiorcy coraz chętniej zatrudniają cudzoziemców i skala tego zjawiska wciąż rośnie</a:t>
            </a:r>
          </a:p>
          <a:p>
            <a:pPr lvl="2">
              <a:lnSpc>
                <a:spcPct val="170000"/>
              </a:lnSpc>
            </a:pPr>
            <a:r>
              <a:rPr lang="pl-PL" dirty="0"/>
              <a:t>Główne powody:</a:t>
            </a:r>
          </a:p>
          <a:p>
            <a:pPr lvl="3">
              <a:lnSpc>
                <a:spcPct val="170000"/>
              </a:lnSpc>
            </a:pPr>
            <a:r>
              <a:rPr lang="pl-PL" dirty="0"/>
              <a:t>brak innych pracowników, którzy podjęliby pracę na warunkach proponowanych przez przedsiębiorstwa</a:t>
            </a:r>
          </a:p>
          <a:p>
            <a:pPr lvl="3">
              <a:lnSpc>
                <a:spcPct val="170000"/>
              </a:lnSpc>
            </a:pPr>
            <a:r>
              <a:rPr lang="pl-PL" dirty="0"/>
              <a:t>niewysokie oczekiwania płacowe cudzoziemców</a:t>
            </a:r>
          </a:p>
          <a:p>
            <a:pPr lvl="1">
              <a:lnSpc>
                <a:spcPct val="170000"/>
              </a:lnSpc>
            </a:pPr>
            <a:r>
              <a:rPr lang="pl-PL" dirty="0"/>
              <a:t>Wysoki poziom zadowolenia z pracowników – cudzoziemców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40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sz="2800" dirty="0" smtClean="0"/>
              <a:t>Wstęp - </a:t>
            </a:r>
            <a:r>
              <a:rPr lang="pl-PL" sz="2800" dirty="0"/>
              <a:t>uwarunkowania problemu </a:t>
            </a:r>
            <a:r>
              <a:rPr lang="pl-PL" sz="2800" dirty="0" smtClean="0"/>
              <a:t>imigracji </a:t>
            </a:r>
            <a:r>
              <a:rPr lang="pl-PL" sz="2800" dirty="0"/>
              <a:t>zarobkowej w województwie </a:t>
            </a:r>
            <a:r>
              <a:rPr lang="pl-PL" sz="2800" dirty="0" smtClean="0"/>
              <a:t>śląskim</a:t>
            </a:r>
          </a:p>
          <a:p>
            <a:pPr>
              <a:lnSpc>
                <a:spcPct val="150000"/>
              </a:lnSpc>
            </a:pPr>
            <a:r>
              <a:rPr lang="pl-PL" sz="2800" dirty="0" smtClean="0"/>
              <a:t>Metodologia prowadzenia badania</a:t>
            </a:r>
          </a:p>
          <a:p>
            <a:pPr>
              <a:lnSpc>
                <a:spcPct val="150000"/>
              </a:lnSpc>
            </a:pPr>
            <a:r>
              <a:rPr lang="pl-PL" sz="2800" dirty="0" smtClean="0"/>
              <a:t>Charakterystyka próby badawczej</a:t>
            </a:r>
          </a:p>
          <a:p>
            <a:pPr>
              <a:lnSpc>
                <a:spcPct val="150000"/>
              </a:lnSpc>
            </a:pPr>
            <a:r>
              <a:rPr lang="pl-PL" sz="2800" dirty="0" smtClean="0"/>
              <a:t>Prezentacja wyników badań ilościowych </a:t>
            </a:r>
            <a:br>
              <a:rPr lang="pl-PL" sz="2800" dirty="0" smtClean="0"/>
            </a:br>
            <a:r>
              <a:rPr lang="pl-PL" sz="2800" dirty="0" smtClean="0"/>
              <a:t>i jakościowych</a:t>
            </a:r>
          </a:p>
          <a:p>
            <a:pPr>
              <a:lnSpc>
                <a:spcPct val="150000"/>
              </a:lnSpc>
            </a:pPr>
            <a:r>
              <a:rPr lang="pl-PL" sz="2800" dirty="0" smtClean="0"/>
              <a:t>Podsumowanie i wnioski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0395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5400" dirty="0" smtClean="0"/>
              <a:t>Dziękuję za uwagę </a:t>
            </a:r>
            <a:r>
              <a:rPr lang="pl-PL" sz="5400" dirty="0" smtClean="0">
                <a:sym typeface="Wingdings" panose="05000000000000000000" pitchFamily="2" charset="2"/>
              </a:rPr>
              <a:t>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86740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800" dirty="0"/>
              <a:t>We wszystkich krajach Unii Europejskiej,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</a:t>
            </a:r>
            <a:r>
              <a:rPr lang="pl-PL" sz="2800" dirty="0"/>
              <a:t>tym także w Polsce, imigranci zarobkowi stanowią jeden z kluczowych elementów zwiększenia podaży na rynku pracy. </a:t>
            </a:r>
            <a:r>
              <a:rPr lang="pl-PL" sz="2800" dirty="0" smtClean="0"/>
              <a:t>Taka </a:t>
            </a:r>
            <a:r>
              <a:rPr lang="pl-PL" sz="2800" dirty="0"/>
              <a:t>sama prawidłowość dotyczy się śląskiego – regionalnego rynku pracy.</a:t>
            </a:r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0297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Uwarunkowania </a:t>
            </a:r>
            <a:r>
              <a:rPr lang="pl-PL" dirty="0" smtClean="0"/>
              <a:t>problemu </a:t>
            </a:r>
            <a:r>
              <a:rPr lang="pl-PL" dirty="0"/>
              <a:t>imigracji zarobkowej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województwie </a:t>
            </a:r>
            <a:r>
              <a:rPr lang="pl-PL" dirty="0" smtClean="0"/>
              <a:t>śląskim</a:t>
            </a:r>
          </a:p>
          <a:p>
            <a:pPr lvl="1" algn="just">
              <a:lnSpc>
                <a:spcPct val="170000"/>
              </a:lnSpc>
            </a:pPr>
            <a:r>
              <a:rPr lang="pl-PL" sz="2400" dirty="0" smtClean="0"/>
              <a:t>Zmiana </a:t>
            </a:r>
            <a:r>
              <a:rPr lang="pl-PL" sz="2400" dirty="0"/>
              <a:t>uwarunkowań ekonomicznych rozwoju</a:t>
            </a:r>
          </a:p>
          <a:p>
            <a:pPr lvl="1" algn="just">
              <a:lnSpc>
                <a:spcPct val="170000"/>
              </a:lnSpc>
            </a:pPr>
            <a:r>
              <a:rPr lang="pl-PL" sz="2400" dirty="0"/>
              <a:t>Wysoce konkurencyjny rynek globalny</a:t>
            </a:r>
          </a:p>
          <a:p>
            <a:pPr lvl="1" algn="just">
              <a:lnSpc>
                <a:spcPct val="170000"/>
              </a:lnSpc>
            </a:pPr>
            <a:r>
              <a:rPr lang="pl-PL" sz="2400" dirty="0"/>
              <a:t>Transformacja migracyjna</a:t>
            </a:r>
          </a:p>
          <a:p>
            <a:pPr lvl="2" algn="just">
              <a:lnSpc>
                <a:spcPct val="170000"/>
              </a:lnSpc>
            </a:pPr>
            <a:r>
              <a:rPr lang="pl-PL" sz="2100" dirty="0" smtClean="0"/>
              <a:t>Przejścia </a:t>
            </a:r>
            <a:r>
              <a:rPr lang="pl-PL" sz="2100" dirty="0"/>
              <a:t>z fazy masowej emigracji (ujemne saldo migracji) do fazy zwiększonego zapotrzebowania na siłę roboczą pochodzącą </a:t>
            </a:r>
            <a:r>
              <a:rPr lang="pl-PL" sz="2100" dirty="0" smtClean="0"/>
              <a:t>z </a:t>
            </a:r>
            <a:r>
              <a:rPr lang="pl-PL" sz="2100" dirty="0"/>
              <a:t>zagranicy (dodatnie saldo migracji). </a:t>
            </a:r>
          </a:p>
          <a:p>
            <a:pPr lvl="1" algn="just">
              <a:lnSpc>
                <a:spcPct val="170000"/>
              </a:lnSpc>
            </a:pPr>
            <a:r>
              <a:rPr lang="pl-PL" sz="2400" dirty="0"/>
              <a:t>Starzejące się społeczeństwo </a:t>
            </a:r>
          </a:p>
          <a:p>
            <a:pPr lvl="1" algn="just">
              <a:lnSpc>
                <a:spcPct val="170000"/>
              </a:lnSpc>
            </a:pPr>
            <a:r>
              <a:rPr lang="pl-PL" sz="2400" dirty="0"/>
              <a:t>Stagnacja demograficzna </a:t>
            </a:r>
          </a:p>
          <a:p>
            <a:pPr lvl="1" algn="just">
              <a:lnSpc>
                <a:spcPct val="170000"/>
              </a:lnSpc>
            </a:pPr>
            <a:r>
              <a:rPr lang="pl-PL" sz="2400" dirty="0" smtClean="0"/>
              <a:t>Diagnozowana </a:t>
            </a:r>
            <a:r>
              <a:rPr lang="pl-PL" sz="2400" dirty="0"/>
              <a:t>niechęć lokalnych potencjalnych pracowników do podejmowania pracy na warunkach oferowanych przez pracodawców</a:t>
            </a:r>
          </a:p>
          <a:p>
            <a:pPr lvl="1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407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Metodologia prowadzenia badania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T</a:t>
            </a:r>
            <a:r>
              <a:rPr lang="pl-PL" dirty="0" smtClean="0"/>
              <a:t>riangulacja </a:t>
            </a:r>
            <a:r>
              <a:rPr lang="pl-PL" dirty="0"/>
              <a:t>metod i technik </a:t>
            </a:r>
            <a:r>
              <a:rPr lang="pl-PL" dirty="0" smtClean="0"/>
              <a:t>badawczych</a:t>
            </a:r>
            <a:endParaRPr lang="pl-PL" dirty="0"/>
          </a:p>
          <a:p>
            <a:pPr lvl="1">
              <a:lnSpc>
                <a:spcPct val="150000"/>
              </a:lnSpc>
            </a:pPr>
            <a:r>
              <a:rPr lang="pl-PL" dirty="0"/>
              <a:t>Badania </a:t>
            </a:r>
            <a:r>
              <a:rPr lang="pl-PL" dirty="0" smtClean="0"/>
              <a:t>ilościowe – wywiady kwestionariuszowe (CATI)</a:t>
            </a:r>
            <a:endParaRPr lang="pl-PL" dirty="0"/>
          </a:p>
          <a:p>
            <a:pPr lvl="2">
              <a:lnSpc>
                <a:spcPct val="150000"/>
              </a:lnSpc>
            </a:pPr>
            <a:r>
              <a:rPr lang="pl-PL" dirty="0"/>
              <a:t>Śląscy przedsiębiorcy</a:t>
            </a:r>
          </a:p>
          <a:p>
            <a:pPr lvl="2">
              <a:lnSpc>
                <a:spcPct val="150000"/>
              </a:lnSpc>
            </a:pPr>
            <a:r>
              <a:rPr lang="pl-PL" dirty="0"/>
              <a:t>Śląskie agencje </a:t>
            </a:r>
            <a:r>
              <a:rPr lang="pl-PL" dirty="0" smtClean="0"/>
              <a:t>zatrudnienia</a:t>
            </a:r>
            <a:endParaRPr lang="pl-PL" dirty="0"/>
          </a:p>
          <a:p>
            <a:pPr lvl="1">
              <a:lnSpc>
                <a:spcPct val="150000"/>
              </a:lnSpc>
            </a:pPr>
            <a:r>
              <a:rPr lang="pl-PL" dirty="0"/>
              <a:t>Badania jakościowe </a:t>
            </a:r>
            <a:r>
              <a:rPr lang="pl-PL" dirty="0" smtClean="0"/>
              <a:t>– zogniskowany wywiad grupowy (FGI)</a:t>
            </a:r>
          </a:p>
          <a:p>
            <a:pPr lvl="2">
              <a:lnSpc>
                <a:spcPct val="150000"/>
              </a:lnSpc>
            </a:pPr>
            <a:r>
              <a:rPr lang="pl-PL" dirty="0" smtClean="0"/>
              <a:t>Przedstawiciele </a:t>
            </a:r>
            <a:r>
              <a:rPr lang="pl-PL" dirty="0"/>
              <a:t>powiatowych urzędów pracy oraz przedstawiciele śląskich agencji zatrudnienia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309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Charakterystyka próby </a:t>
            </a:r>
            <a:r>
              <a:rPr lang="pl-PL" dirty="0" smtClean="0"/>
              <a:t>badawczej - przedsiębiorstwa</a:t>
            </a:r>
            <a:endParaRPr lang="pl-PL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3713762" cy="2965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3462337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72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Charakterystyka próby badawczej - przedsiębiorstwa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55166"/>
            <a:ext cx="8229600" cy="261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8016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Charakterystyka próby badawczej </a:t>
            </a:r>
            <a:r>
              <a:rPr lang="pl-PL" dirty="0" smtClean="0"/>
              <a:t>– agencje zatrudnienia</a:t>
            </a:r>
            <a:endParaRPr lang="pl-PL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756" y="2488414"/>
            <a:ext cx="2304488" cy="274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610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Uczestnicy zogniskowanych wywiadów grupowych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pl-PL" sz="2000" dirty="0" smtClean="0"/>
              <a:t>6 przedstawicieli </a:t>
            </a:r>
            <a:r>
              <a:rPr lang="pl-PL" sz="2000" dirty="0"/>
              <a:t>powiatowych urzędów pracy z tych podregionów, w których zanotowano najwyższy wskaźnik rejestracji oświadczeń o zamiarze powierzenia pracy cudzoziemcowi, tj. powiatowych urzędów pracy w: Bielsku-Białej, Bytomiu, Częstochowie, Katowicach, Pszczynie oraz Zabrzu. </a:t>
            </a:r>
            <a:endParaRPr lang="pl-PL" sz="2000" dirty="0" smtClean="0"/>
          </a:p>
          <a:p>
            <a:pPr marL="0" indent="0" algn="just">
              <a:lnSpc>
                <a:spcPct val="160000"/>
              </a:lnSpc>
              <a:buNone/>
            </a:pPr>
            <a:endParaRPr lang="pl-PL" sz="2000" dirty="0" smtClean="0"/>
          </a:p>
          <a:p>
            <a:pPr algn="just">
              <a:lnSpc>
                <a:spcPct val="160000"/>
              </a:lnSpc>
            </a:pPr>
            <a:r>
              <a:rPr lang="pl-PL" sz="2000" dirty="0" smtClean="0"/>
              <a:t>3 przedstawicieli </a:t>
            </a:r>
            <a:r>
              <a:rPr lang="pl-PL" sz="2000" dirty="0"/>
              <a:t>agencji </a:t>
            </a:r>
            <a:r>
              <a:rPr lang="pl-PL" sz="2000" dirty="0" smtClean="0"/>
              <a:t>zatrudnienia: EMAT </a:t>
            </a:r>
            <a:r>
              <a:rPr lang="pl-PL" sz="2000" dirty="0"/>
              <a:t>HRC, MACRO – WORK oraz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A-TRYBUT </a:t>
            </a:r>
            <a:r>
              <a:rPr lang="pl-PL" sz="2000" dirty="0"/>
              <a:t>S.A.</a:t>
            </a:r>
          </a:p>
        </p:txBody>
      </p:sp>
    </p:spTree>
    <p:extLst>
      <p:ext uri="{BB962C8B-B14F-4D97-AF65-F5344CB8AC3E}">
        <p14:creationId xmlns:p14="http://schemas.microsoft.com/office/powerpoint/2010/main" val="20644164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345</Words>
  <Application>Microsoft Office PowerPoint</Application>
  <PresentationFormat>Pokaz na ekranie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Prezentacja programu PowerPoint</vt:lpstr>
      <vt:lpstr>Agenda</vt:lpstr>
      <vt:lpstr>Wstęp</vt:lpstr>
      <vt:lpstr>Wstęp c.d.</vt:lpstr>
      <vt:lpstr>Metodologia prowadzenia badania </vt:lpstr>
      <vt:lpstr>Charakterystyka próby badawczej - przedsiębiorstwa</vt:lpstr>
      <vt:lpstr>Charakterystyka próby badawczej - przedsiębiorstwa</vt:lpstr>
      <vt:lpstr>Charakterystyka próby badawczej – agencje zatrudnienia</vt:lpstr>
      <vt:lpstr>Uczestnicy zogniskowanych wywiadów grupowych</vt:lpstr>
      <vt:lpstr>  Cudzoziemcy zatrudnieni  w województwie śląskim*  </vt:lpstr>
      <vt:lpstr> Cudzoziemcy zatrudnieni  w województwie śląskim </vt:lpstr>
      <vt:lpstr>Cudzoziemcy zatrudnieni  w województwie śląskim</vt:lpstr>
      <vt:lpstr>Cudzoziemcy zatrudnieni  w województwie śląskim</vt:lpstr>
      <vt:lpstr>Cudzoziemcy zatrudnieni  w województwie śląskim</vt:lpstr>
      <vt:lpstr>Cudzoziemcy zatrudnieni  w województwie śląskim</vt:lpstr>
      <vt:lpstr>Cudzoziemcy zatrudnieni  w województwie śląskim</vt:lpstr>
      <vt:lpstr>Cudzoziemcy zatrudnieni  w województwie śląskim</vt:lpstr>
      <vt:lpstr>Podsumowanie i wnioski </vt:lpstr>
      <vt:lpstr>Podsumowanie i wnioski c.d.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awalkiewicz</dc:creator>
  <cp:lastModifiedBy>Kozub</cp:lastModifiedBy>
  <cp:revision>67</cp:revision>
  <cp:lastPrinted>2015-01-23T15:09:51Z</cp:lastPrinted>
  <dcterms:created xsi:type="dcterms:W3CDTF">2013-10-15T08:49:08Z</dcterms:created>
  <dcterms:modified xsi:type="dcterms:W3CDTF">2016-12-13T11:45:58Z</dcterms:modified>
</cp:coreProperties>
</file>