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41"/>
  </p:notesMasterIdLst>
  <p:handoutMasterIdLst>
    <p:handoutMasterId r:id="rId42"/>
  </p:handoutMasterIdLst>
  <p:sldIdLst>
    <p:sldId id="256" r:id="rId3"/>
    <p:sldId id="272" r:id="rId4"/>
    <p:sldId id="337" r:id="rId5"/>
    <p:sldId id="355" r:id="rId6"/>
    <p:sldId id="342" r:id="rId7"/>
    <p:sldId id="351" r:id="rId8"/>
    <p:sldId id="348" r:id="rId9"/>
    <p:sldId id="352" r:id="rId10"/>
    <p:sldId id="359" r:id="rId11"/>
    <p:sldId id="353" r:id="rId12"/>
    <p:sldId id="360" r:id="rId13"/>
    <p:sldId id="336" r:id="rId14"/>
    <p:sldId id="315" r:id="rId15"/>
    <p:sldId id="339" r:id="rId16"/>
    <p:sldId id="264" r:id="rId17"/>
    <p:sldId id="327" r:id="rId18"/>
    <p:sldId id="328" r:id="rId19"/>
    <p:sldId id="330" r:id="rId20"/>
    <p:sldId id="331" r:id="rId21"/>
    <p:sldId id="332" r:id="rId22"/>
    <p:sldId id="260" r:id="rId23"/>
    <p:sldId id="294" r:id="rId24"/>
    <p:sldId id="295" r:id="rId25"/>
    <p:sldId id="296" r:id="rId26"/>
    <p:sldId id="297" r:id="rId27"/>
    <p:sldId id="358" r:id="rId28"/>
    <p:sldId id="298" r:id="rId29"/>
    <p:sldId id="299" r:id="rId30"/>
    <p:sldId id="301" r:id="rId31"/>
    <p:sldId id="357" r:id="rId32"/>
    <p:sldId id="304" r:id="rId33"/>
    <p:sldId id="356" r:id="rId34"/>
    <p:sldId id="316" r:id="rId35"/>
    <p:sldId id="317" r:id="rId36"/>
    <p:sldId id="318" r:id="rId37"/>
    <p:sldId id="335" r:id="rId38"/>
    <p:sldId id="340" r:id="rId39"/>
    <p:sldId id="257" r:id="rId40"/>
  </p:sldIdLst>
  <p:sldSz cx="9144000" cy="5143500" type="screen16x9"/>
  <p:notesSz cx="6858000"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5B11F4-8A52-41B5-8954-47C9D843208D}" v="62" dt="2024-06-25T13:28:32.704"/>
  </p1510:revLst>
</p1510:revInfo>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81176" autoAdjust="0"/>
  </p:normalViewPr>
  <p:slideViewPr>
    <p:cSldViewPr>
      <p:cViewPr varScale="1">
        <p:scale>
          <a:sx n="108" d="100"/>
          <a:sy n="108" d="100"/>
        </p:scale>
        <p:origin x="2022"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47"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0.svg"/></Relationships>
</file>

<file path=ppt/diagrams/_rels/data2.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ata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A8C125-CBB4-4359-BB87-52CEA970F2EF}" type="doc">
      <dgm:prSet loTypeId="urn:microsoft.com/office/officeart/2005/8/layout/hList7" loCatId="list" qsTypeId="urn:microsoft.com/office/officeart/2005/8/quickstyle/simple1" qsCatId="simple" csTypeId="urn:microsoft.com/office/officeart/2005/8/colors/accent1_2" csCatId="accent1" phldr="1"/>
      <dgm:spPr/>
    </dgm:pt>
    <dgm:pt modelId="{C99281C8-7885-432D-B91A-04544E7D3211}">
      <dgm:prSet phldrT="[Tekst]"/>
      <dgm:spPr>
        <a:xfrm>
          <a:off x="2031"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a:solidFill>
                <a:sysClr val="window" lastClr="FFFFFF"/>
              </a:solidFill>
              <a:latin typeface="Calibri"/>
              <a:ea typeface="+mn-ea"/>
              <a:cs typeface="+mn-cs"/>
            </a:rPr>
            <a:t>zarządzanie zasobami ludzkimi</a:t>
          </a:r>
        </a:p>
      </dgm:t>
    </dgm:pt>
    <dgm:pt modelId="{FCCB2CE1-7578-4055-AF68-E2B3B6DB4718}" type="parTrans" cxnId="{3EC4CAD3-AE07-41FD-BE18-FF3F7F88BD4A}">
      <dgm:prSet/>
      <dgm:spPr/>
      <dgm:t>
        <a:bodyPr/>
        <a:lstStyle/>
        <a:p>
          <a:endParaRPr lang="pl-PL"/>
        </a:p>
      </dgm:t>
    </dgm:pt>
    <dgm:pt modelId="{FF6ECEE1-E876-4A67-B838-71A82504EB47}" type="sibTrans" cxnId="{3EC4CAD3-AE07-41FD-BE18-FF3F7F88BD4A}">
      <dgm:prSet/>
      <dgm:spPr/>
      <dgm:t>
        <a:bodyPr/>
        <a:lstStyle/>
        <a:p>
          <a:endParaRPr lang="pl-PL"/>
        </a:p>
      </dgm:t>
    </dgm:pt>
    <dgm:pt modelId="{87A868E7-6D9F-4C4E-80A7-B5C7FB3E2652}">
      <dgm:prSet phldrT="[Tekst]"/>
      <dgm:spPr>
        <a:xfrm>
          <a:off x="2195227"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a:solidFill>
                <a:sysClr val="window" lastClr="FFFFFF"/>
              </a:solidFill>
              <a:latin typeface="Calibri"/>
              <a:ea typeface="+mn-ea"/>
              <a:cs typeface="+mn-cs"/>
            </a:rPr>
            <a:t>prawo pracy w kontekście równości szans  </a:t>
          </a:r>
        </a:p>
      </dgm:t>
    </dgm:pt>
    <dgm:pt modelId="{1C15C8F5-A67E-41E1-BBCF-5C2DF9BC6A77}" type="parTrans" cxnId="{25DDEBAE-397F-4DBC-B10D-F117A47808C3}">
      <dgm:prSet/>
      <dgm:spPr/>
      <dgm:t>
        <a:bodyPr/>
        <a:lstStyle/>
        <a:p>
          <a:endParaRPr lang="pl-PL"/>
        </a:p>
      </dgm:t>
    </dgm:pt>
    <dgm:pt modelId="{98D6E330-0B8C-4688-B28B-C2CFDB4BC674}" type="sibTrans" cxnId="{25DDEBAE-397F-4DBC-B10D-F117A47808C3}">
      <dgm:prSet/>
      <dgm:spPr/>
      <dgm:t>
        <a:bodyPr/>
        <a:lstStyle/>
        <a:p>
          <a:endParaRPr lang="pl-PL"/>
        </a:p>
      </dgm:t>
    </dgm:pt>
    <dgm:pt modelId="{12CE08B0-3C60-497C-9FC8-7E99AC502546}">
      <dgm:prSet phldrT="[Tekst]"/>
      <dgm:spPr>
        <a:xfrm>
          <a:off x="4388423"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err="1">
              <a:solidFill>
                <a:sysClr val="window" lastClr="FFFFFF"/>
              </a:solidFill>
              <a:latin typeface="Calibri"/>
              <a:ea typeface="+mn-ea"/>
              <a:cs typeface="+mn-cs"/>
            </a:rPr>
            <a:t>work</a:t>
          </a:r>
          <a:r>
            <a:rPr lang="pl-PL">
              <a:solidFill>
                <a:sysClr val="window" lastClr="FFFFFF"/>
              </a:solidFill>
              <a:latin typeface="Calibri"/>
              <a:ea typeface="+mn-ea"/>
              <a:cs typeface="+mn-cs"/>
            </a:rPr>
            <a:t>-life </a:t>
          </a:r>
          <a:r>
            <a:rPr lang="pl-PL" err="1">
              <a:solidFill>
                <a:sysClr val="window" lastClr="FFFFFF"/>
              </a:solidFill>
              <a:latin typeface="Calibri"/>
              <a:ea typeface="+mn-ea"/>
              <a:cs typeface="+mn-cs"/>
            </a:rPr>
            <a:t>balance</a:t>
          </a:r>
          <a:r>
            <a:rPr lang="pl-PL">
              <a:solidFill>
                <a:sysClr val="window" lastClr="FFFFFF"/>
              </a:solidFill>
              <a:latin typeface="Calibri"/>
              <a:ea typeface="+mn-ea"/>
              <a:cs typeface="+mn-cs"/>
            </a:rPr>
            <a:t> </a:t>
          </a:r>
        </a:p>
      </dgm:t>
    </dgm:pt>
    <dgm:pt modelId="{ACE42351-D16F-4924-98F3-E926C6FBC82E}" type="parTrans" cxnId="{33C96EFC-1B8D-4BF0-BEBB-593A7368F9E4}">
      <dgm:prSet/>
      <dgm:spPr/>
      <dgm:t>
        <a:bodyPr/>
        <a:lstStyle/>
        <a:p>
          <a:endParaRPr lang="pl-PL"/>
        </a:p>
      </dgm:t>
    </dgm:pt>
    <dgm:pt modelId="{19C35584-DD9B-46FA-92ED-368047CA53DF}" type="sibTrans" cxnId="{33C96EFC-1B8D-4BF0-BEBB-593A7368F9E4}">
      <dgm:prSet/>
      <dgm:spPr/>
      <dgm:t>
        <a:bodyPr/>
        <a:lstStyle/>
        <a:p>
          <a:endParaRPr lang="pl-PL"/>
        </a:p>
      </dgm:t>
    </dgm:pt>
    <dgm:pt modelId="{84CE0B70-762B-4663-A509-8FD3611876FE}">
      <dgm:prSet phldrT="[Tekst]"/>
      <dgm:spPr>
        <a:xfrm>
          <a:off x="6581619"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a:solidFill>
                <a:sysClr val="window" lastClr="FFFFFF"/>
              </a:solidFill>
              <a:latin typeface="Calibri"/>
              <a:ea typeface="+mn-ea"/>
              <a:cs typeface="+mn-cs"/>
            </a:rPr>
            <a:t>przełamywanie stereotypów</a:t>
          </a:r>
        </a:p>
      </dgm:t>
    </dgm:pt>
    <dgm:pt modelId="{373E6BCF-5502-4DC6-9338-DC7A7A3EBD55}" type="parTrans" cxnId="{4D350039-C6CD-4DC3-B5E1-4D348F3421D4}">
      <dgm:prSet/>
      <dgm:spPr/>
      <dgm:t>
        <a:bodyPr/>
        <a:lstStyle/>
        <a:p>
          <a:endParaRPr lang="pl-PL"/>
        </a:p>
      </dgm:t>
    </dgm:pt>
    <dgm:pt modelId="{E7AC1992-65CB-4266-BA63-E64FEC67C6A1}" type="sibTrans" cxnId="{4D350039-C6CD-4DC3-B5E1-4D348F3421D4}">
      <dgm:prSet/>
      <dgm:spPr/>
      <dgm:t>
        <a:bodyPr/>
        <a:lstStyle/>
        <a:p>
          <a:endParaRPr lang="pl-PL"/>
        </a:p>
      </dgm:t>
    </dgm:pt>
    <dgm:pt modelId="{D33A0487-A22E-40DE-98F6-BE3948E93717}" type="pres">
      <dgm:prSet presAssocID="{9FA8C125-CBB4-4359-BB87-52CEA970F2EF}" presName="Name0" presStyleCnt="0">
        <dgm:presLayoutVars>
          <dgm:dir/>
          <dgm:resizeHandles val="exact"/>
        </dgm:presLayoutVars>
      </dgm:prSet>
      <dgm:spPr/>
    </dgm:pt>
    <dgm:pt modelId="{4976B3ED-D07E-42E2-92C6-653DEE2F0251}" type="pres">
      <dgm:prSet presAssocID="{9FA8C125-CBB4-4359-BB87-52CEA970F2EF}" presName="fgShape" presStyleLbl="fgShp" presStyleIdx="0" presStyleCnt="1"/>
      <dgm:spPr>
        <a:xfrm>
          <a:off x="348518" y="3341171"/>
          <a:ext cx="8015930" cy="626469"/>
        </a:xfrm>
        <a:prstGeom prst="leftRightArrow">
          <a:avLst/>
        </a:prstGeom>
        <a:solidFill>
          <a:srgbClr val="4F81BD">
            <a:tint val="60000"/>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D541E14C-240D-4D81-9EA0-9446E0360040}" type="pres">
      <dgm:prSet presAssocID="{9FA8C125-CBB4-4359-BB87-52CEA970F2EF}" presName="linComp" presStyleCnt="0"/>
      <dgm:spPr/>
    </dgm:pt>
    <dgm:pt modelId="{84172120-FFCC-4A95-A8A1-77FD49180B55}" type="pres">
      <dgm:prSet presAssocID="{C99281C8-7885-432D-B91A-04544E7D3211}" presName="compNode" presStyleCnt="0"/>
      <dgm:spPr/>
    </dgm:pt>
    <dgm:pt modelId="{64CEB210-D078-49D8-8546-E791A8F791CD}" type="pres">
      <dgm:prSet presAssocID="{C99281C8-7885-432D-B91A-04544E7D3211}" presName="bkgdShape" presStyleLbl="node1" presStyleIdx="0" presStyleCnt="4"/>
      <dgm:spPr/>
    </dgm:pt>
    <dgm:pt modelId="{DCA98628-68FA-4A65-B785-251E665BA0CF}" type="pres">
      <dgm:prSet presAssocID="{C99281C8-7885-432D-B91A-04544E7D3211}" presName="nodeTx" presStyleLbl="node1" presStyleIdx="0" presStyleCnt="4">
        <dgm:presLayoutVars>
          <dgm:bulletEnabled val="1"/>
        </dgm:presLayoutVars>
      </dgm:prSet>
      <dgm:spPr/>
    </dgm:pt>
    <dgm:pt modelId="{2734EC02-C958-4934-935E-75DDC6106F34}" type="pres">
      <dgm:prSet presAssocID="{C99281C8-7885-432D-B91A-04544E7D3211}" presName="invisiNode" presStyleLbl="node1" presStyleIdx="0" presStyleCnt="4"/>
      <dgm:spPr/>
    </dgm:pt>
    <dgm:pt modelId="{114B291B-8EDD-4DED-9F10-21227070FFC6}" type="pres">
      <dgm:prSet presAssocID="{C99281C8-7885-432D-B91A-04544E7D3211}" presName="imagNode" presStyleLbl="fgImgPlace1" presStyleIdx="0" presStyleCnt="4"/>
      <dgm:spPr>
        <a:xfrm>
          <a:off x="371308" y="250587"/>
          <a:ext cx="1390762" cy="139076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Meeting"/>
        </a:ext>
      </dgm:extLst>
    </dgm:pt>
    <dgm:pt modelId="{9A675CE7-10D6-4D12-A7FB-34C307446C1B}" type="pres">
      <dgm:prSet presAssocID="{FF6ECEE1-E876-4A67-B838-71A82504EB47}" presName="sibTrans" presStyleLbl="sibTrans2D1" presStyleIdx="0" presStyleCnt="0"/>
      <dgm:spPr/>
    </dgm:pt>
    <dgm:pt modelId="{F892FB1F-8C3B-4322-B3A2-C7B1B053F3FF}" type="pres">
      <dgm:prSet presAssocID="{87A868E7-6D9F-4C4E-80A7-B5C7FB3E2652}" presName="compNode" presStyleCnt="0"/>
      <dgm:spPr/>
    </dgm:pt>
    <dgm:pt modelId="{3A13DD78-FFEC-4D9F-A327-187A80ECA9B0}" type="pres">
      <dgm:prSet presAssocID="{87A868E7-6D9F-4C4E-80A7-B5C7FB3E2652}" presName="bkgdShape" presStyleLbl="node1" presStyleIdx="1" presStyleCnt="4"/>
      <dgm:spPr/>
    </dgm:pt>
    <dgm:pt modelId="{BA9FBE56-A08B-43A7-9B56-AA7622E29B2C}" type="pres">
      <dgm:prSet presAssocID="{87A868E7-6D9F-4C4E-80A7-B5C7FB3E2652}" presName="nodeTx" presStyleLbl="node1" presStyleIdx="1" presStyleCnt="4">
        <dgm:presLayoutVars>
          <dgm:bulletEnabled val="1"/>
        </dgm:presLayoutVars>
      </dgm:prSet>
      <dgm:spPr/>
    </dgm:pt>
    <dgm:pt modelId="{A30993CB-215C-4621-A4A0-6222A3351FB7}" type="pres">
      <dgm:prSet presAssocID="{87A868E7-6D9F-4C4E-80A7-B5C7FB3E2652}" presName="invisiNode" presStyleLbl="node1" presStyleIdx="1" presStyleCnt="4"/>
      <dgm:spPr/>
    </dgm:pt>
    <dgm:pt modelId="{BA68FB61-CF48-4301-96FC-ED260BD029AE}" type="pres">
      <dgm:prSet presAssocID="{87A868E7-6D9F-4C4E-80A7-B5C7FB3E2652}" presName="imagNode" presStyleLbl="fgImgPlace1" presStyleIdx="1" presStyleCnt="4"/>
      <dgm:spPr>
        <a:xfrm>
          <a:off x="2564504" y="250587"/>
          <a:ext cx="1390762" cy="1390762"/>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Paragon z wypełnieniem pełnym"/>
        </a:ext>
      </dgm:extLst>
    </dgm:pt>
    <dgm:pt modelId="{CA535254-8AE2-402C-8D69-54A6AD0F0FF0}" type="pres">
      <dgm:prSet presAssocID="{98D6E330-0B8C-4688-B28B-C2CFDB4BC674}" presName="sibTrans" presStyleLbl="sibTrans2D1" presStyleIdx="0" presStyleCnt="0"/>
      <dgm:spPr/>
    </dgm:pt>
    <dgm:pt modelId="{839AD194-4AB6-4991-B431-E44500C44841}" type="pres">
      <dgm:prSet presAssocID="{12CE08B0-3C60-497C-9FC8-7E99AC502546}" presName="compNode" presStyleCnt="0"/>
      <dgm:spPr/>
    </dgm:pt>
    <dgm:pt modelId="{1B9D7633-D906-4BCC-9AB9-AEA1DBCA8811}" type="pres">
      <dgm:prSet presAssocID="{12CE08B0-3C60-497C-9FC8-7E99AC502546}" presName="bkgdShape" presStyleLbl="node1" presStyleIdx="2" presStyleCnt="4"/>
      <dgm:spPr/>
    </dgm:pt>
    <dgm:pt modelId="{C75302D3-C3F3-492D-A485-928C1B2F7F56}" type="pres">
      <dgm:prSet presAssocID="{12CE08B0-3C60-497C-9FC8-7E99AC502546}" presName="nodeTx" presStyleLbl="node1" presStyleIdx="2" presStyleCnt="4">
        <dgm:presLayoutVars>
          <dgm:bulletEnabled val="1"/>
        </dgm:presLayoutVars>
      </dgm:prSet>
      <dgm:spPr/>
    </dgm:pt>
    <dgm:pt modelId="{869F13F9-8C4B-41DD-8457-16AAB5AFAAAF}" type="pres">
      <dgm:prSet presAssocID="{12CE08B0-3C60-497C-9FC8-7E99AC502546}" presName="invisiNode" presStyleLbl="node1" presStyleIdx="2" presStyleCnt="4"/>
      <dgm:spPr/>
    </dgm:pt>
    <dgm:pt modelId="{1109F559-B249-464E-BEFA-D3C4F8772386}" type="pres">
      <dgm:prSet presAssocID="{12CE08B0-3C60-497C-9FC8-7E99AC502546}" presName="imagNode" presStyleLbl="fgImgPlace1" presStyleIdx="2" presStyleCnt="4"/>
      <dgm:spPr>
        <a:xfrm>
          <a:off x="4757700" y="250587"/>
          <a:ext cx="1390762" cy="139076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Scales of Justice"/>
        </a:ext>
      </dgm:extLst>
    </dgm:pt>
    <dgm:pt modelId="{0FF45339-0DAF-43F3-B687-2D3EE283390D}" type="pres">
      <dgm:prSet presAssocID="{19C35584-DD9B-46FA-92ED-368047CA53DF}" presName="sibTrans" presStyleLbl="sibTrans2D1" presStyleIdx="0" presStyleCnt="0"/>
      <dgm:spPr/>
    </dgm:pt>
    <dgm:pt modelId="{66142A33-0A86-4799-BF4B-C53B38C392B5}" type="pres">
      <dgm:prSet presAssocID="{84CE0B70-762B-4663-A509-8FD3611876FE}" presName="compNode" presStyleCnt="0"/>
      <dgm:spPr/>
    </dgm:pt>
    <dgm:pt modelId="{2BFA17B4-C34B-42BA-8E40-E33C1059BC03}" type="pres">
      <dgm:prSet presAssocID="{84CE0B70-762B-4663-A509-8FD3611876FE}" presName="bkgdShape" presStyleLbl="node1" presStyleIdx="3" presStyleCnt="4"/>
      <dgm:spPr/>
    </dgm:pt>
    <dgm:pt modelId="{735C3B91-2D39-499B-9327-1533A94AA4B1}" type="pres">
      <dgm:prSet presAssocID="{84CE0B70-762B-4663-A509-8FD3611876FE}" presName="nodeTx" presStyleLbl="node1" presStyleIdx="3" presStyleCnt="4">
        <dgm:presLayoutVars>
          <dgm:bulletEnabled val="1"/>
        </dgm:presLayoutVars>
      </dgm:prSet>
      <dgm:spPr/>
    </dgm:pt>
    <dgm:pt modelId="{6DC1EC7B-0F3A-4378-98BA-4A58BD8DBF0E}" type="pres">
      <dgm:prSet presAssocID="{84CE0B70-762B-4663-A509-8FD3611876FE}" presName="invisiNode" presStyleLbl="node1" presStyleIdx="3" presStyleCnt="4"/>
      <dgm:spPr/>
    </dgm:pt>
    <dgm:pt modelId="{1DB2BDFB-A7F8-4F92-A407-C2971FA9B205}" type="pres">
      <dgm:prSet presAssocID="{84CE0B70-762B-4663-A509-8FD3611876FE}" presName="imagNode" presStyleLbl="fgImgPlace1" presStyleIdx="3" presStyleCnt="4"/>
      <dgm:spPr>
        <a:xfrm>
          <a:off x="6950896" y="250587"/>
          <a:ext cx="1390762" cy="1390762"/>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Cykl z osobami z wypełnieniem pełnym"/>
        </a:ext>
      </dgm:extLst>
    </dgm:pt>
  </dgm:ptLst>
  <dgm:cxnLst>
    <dgm:cxn modelId="{D8D0C40E-B67E-48D6-AD5C-F59259BDAD0B}" type="presOf" srcId="{84CE0B70-762B-4663-A509-8FD3611876FE}" destId="{2BFA17B4-C34B-42BA-8E40-E33C1059BC03}" srcOrd="0" destOrd="0" presId="urn:microsoft.com/office/officeart/2005/8/layout/hList7"/>
    <dgm:cxn modelId="{51DE4D11-BE8D-46B7-8A7C-EB8D9C22F1C7}" type="presOf" srcId="{12CE08B0-3C60-497C-9FC8-7E99AC502546}" destId="{1B9D7633-D906-4BCC-9AB9-AEA1DBCA8811}" srcOrd="0" destOrd="0" presId="urn:microsoft.com/office/officeart/2005/8/layout/hList7"/>
    <dgm:cxn modelId="{4D350039-C6CD-4DC3-B5E1-4D348F3421D4}" srcId="{9FA8C125-CBB4-4359-BB87-52CEA970F2EF}" destId="{84CE0B70-762B-4663-A509-8FD3611876FE}" srcOrd="3" destOrd="0" parTransId="{373E6BCF-5502-4DC6-9338-DC7A7A3EBD55}" sibTransId="{E7AC1992-65CB-4266-BA63-E64FEC67C6A1}"/>
    <dgm:cxn modelId="{CEA49144-E1E4-4630-B752-3605B4842DA5}" type="presOf" srcId="{19C35584-DD9B-46FA-92ED-368047CA53DF}" destId="{0FF45339-0DAF-43F3-B687-2D3EE283390D}" srcOrd="0" destOrd="0" presId="urn:microsoft.com/office/officeart/2005/8/layout/hList7"/>
    <dgm:cxn modelId="{8494D146-2C9D-4376-AF9E-8337599835BA}" type="presOf" srcId="{12CE08B0-3C60-497C-9FC8-7E99AC502546}" destId="{C75302D3-C3F3-492D-A485-928C1B2F7F56}" srcOrd="1" destOrd="0" presId="urn:microsoft.com/office/officeart/2005/8/layout/hList7"/>
    <dgm:cxn modelId="{B57DC075-979D-42A4-8400-5E5F0F827E19}" type="presOf" srcId="{87A868E7-6D9F-4C4E-80A7-B5C7FB3E2652}" destId="{BA9FBE56-A08B-43A7-9B56-AA7622E29B2C}" srcOrd="1" destOrd="0" presId="urn:microsoft.com/office/officeart/2005/8/layout/hList7"/>
    <dgm:cxn modelId="{9F255C59-DED1-4F4B-96F7-EDC168C0A7B2}" type="presOf" srcId="{FF6ECEE1-E876-4A67-B838-71A82504EB47}" destId="{9A675CE7-10D6-4D12-A7FB-34C307446C1B}" srcOrd="0" destOrd="0" presId="urn:microsoft.com/office/officeart/2005/8/layout/hList7"/>
    <dgm:cxn modelId="{30E519A0-43AD-45E9-960A-9D7E5A83FB77}" type="presOf" srcId="{9FA8C125-CBB4-4359-BB87-52CEA970F2EF}" destId="{D33A0487-A22E-40DE-98F6-BE3948E93717}" srcOrd="0" destOrd="0" presId="urn:microsoft.com/office/officeart/2005/8/layout/hList7"/>
    <dgm:cxn modelId="{25DDEBAE-397F-4DBC-B10D-F117A47808C3}" srcId="{9FA8C125-CBB4-4359-BB87-52CEA970F2EF}" destId="{87A868E7-6D9F-4C4E-80A7-B5C7FB3E2652}" srcOrd="1" destOrd="0" parTransId="{1C15C8F5-A67E-41E1-BBCF-5C2DF9BC6A77}" sibTransId="{98D6E330-0B8C-4688-B28B-C2CFDB4BC674}"/>
    <dgm:cxn modelId="{AA0CC7B4-3C61-425E-8BA5-BD6AC0A95E14}" type="presOf" srcId="{87A868E7-6D9F-4C4E-80A7-B5C7FB3E2652}" destId="{3A13DD78-FFEC-4D9F-A327-187A80ECA9B0}" srcOrd="0" destOrd="0" presId="urn:microsoft.com/office/officeart/2005/8/layout/hList7"/>
    <dgm:cxn modelId="{8B715ED2-BC19-4A17-9A58-E3748E69E0A7}" type="presOf" srcId="{C99281C8-7885-432D-B91A-04544E7D3211}" destId="{64CEB210-D078-49D8-8546-E791A8F791CD}" srcOrd="0" destOrd="0" presId="urn:microsoft.com/office/officeart/2005/8/layout/hList7"/>
    <dgm:cxn modelId="{3EC4CAD3-AE07-41FD-BE18-FF3F7F88BD4A}" srcId="{9FA8C125-CBB4-4359-BB87-52CEA970F2EF}" destId="{C99281C8-7885-432D-B91A-04544E7D3211}" srcOrd="0" destOrd="0" parTransId="{FCCB2CE1-7578-4055-AF68-E2B3B6DB4718}" sibTransId="{FF6ECEE1-E876-4A67-B838-71A82504EB47}"/>
    <dgm:cxn modelId="{317121E6-D060-44D5-93B8-9B6DA6CA1A55}" type="presOf" srcId="{C99281C8-7885-432D-B91A-04544E7D3211}" destId="{DCA98628-68FA-4A65-B785-251E665BA0CF}" srcOrd="1" destOrd="0" presId="urn:microsoft.com/office/officeart/2005/8/layout/hList7"/>
    <dgm:cxn modelId="{4E6D06E7-933B-40CB-BDF6-510BB8056FBA}" type="presOf" srcId="{84CE0B70-762B-4663-A509-8FD3611876FE}" destId="{735C3B91-2D39-499B-9327-1533A94AA4B1}" srcOrd="1" destOrd="0" presId="urn:microsoft.com/office/officeart/2005/8/layout/hList7"/>
    <dgm:cxn modelId="{CA7DB8EE-C90B-4E3E-9170-B96AA3FC62D6}" type="presOf" srcId="{98D6E330-0B8C-4688-B28B-C2CFDB4BC674}" destId="{CA535254-8AE2-402C-8D69-54A6AD0F0FF0}" srcOrd="0" destOrd="0" presId="urn:microsoft.com/office/officeart/2005/8/layout/hList7"/>
    <dgm:cxn modelId="{33C96EFC-1B8D-4BF0-BEBB-593A7368F9E4}" srcId="{9FA8C125-CBB4-4359-BB87-52CEA970F2EF}" destId="{12CE08B0-3C60-497C-9FC8-7E99AC502546}" srcOrd="2" destOrd="0" parTransId="{ACE42351-D16F-4924-98F3-E926C6FBC82E}" sibTransId="{19C35584-DD9B-46FA-92ED-368047CA53DF}"/>
    <dgm:cxn modelId="{A773F35F-2781-41B4-BF2D-4614202BF2AD}" type="presParOf" srcId="{D33A0487-A22E-40DE-98F6-BE3948E93717}" destId="{4976B3ED-D07E-42E2-92C6-653DEE2F0251}" srcOrd="0" destOrd="0" presId="urn:microsoft.com/office/officeart/2005/8/layout/hList7"/>
    <dgm:cxn modelId="{F79F3226-EC65-488C-9A87-63436FF16A9B}" type="presParOf" srcId="{D33A0487-A22E-40DE-98F6-BE3948E93717}" destId="{D541E14C-240D-4D81-9EA0-9446E0360040}" srcOrd="1" destOrd="0" presId="urn:microsoft.com/office/officeart/2005/8/layout/hList7"/>
    <dgm:cxn modelId="{DB71DB5E-764D-45A4-9974-BB3AA8E683A0}" type="presParOf" srcId="{D541E14C-240D-4D81-9EA0-9446E0360040}" destId="{84172120-FFCC-4A95-A8A1-77FD49180B55}" srcOrd="0" destOrd="0" presId="urn:microsoft.com/office/officeart/2005/8/layout/hList7"/>
    <dgm:cxn modelId="{6FAFE152-E1AB-4079-B607-3F2A1E0628CB}" type="presParOf" srcId="{84172120-FFCC-4A95-A8A1-77FD49180B55}" destId="{64CEB210-D078-49D8-8546-E791A8F791CD}" srcOrd="0" destOrd="0" presId="urn:microsoft.com/office/officeart/2005/8/layout/hList7"/>
    <dgm:cxn modelId="{C0B85246-F95C-4E8A-9852-FDE9B2232708}" type="presParOf" srcId="{84172120-FFCC-4A95-A8A1-77FD49180B55}" destId="{DCA98628-68FA-4A65-B785-251E665BA0CF}" srcOrd="1" destOrd="0" presId="urn:microsoft.com/office/officeart/2005/8/layout/hList7"/>
    <dgm:cxn modelId="{40ECA1F2-34E3-4E81-9C79-CCAE4EDDE96B}" type="presParOf" srcId="{84172120-FFCC-4A95-A8A1-77FD49180B55}" destId="{2734EC02-C958-4934-935E-75DDC6106F34}" srcOrd="2" destOrd="0" presId="urn:microsoft.com/office/officeart/2005/8/layout/hList7"/>
    <dgm:cxn modelId="{2194000C-69E2-47A0-B4F8-8AA566EF73A3}" type="presParOf" srcId="{84172120-FFCC-4A95-A8A1-77FD49180B55}" destId="{114B291B-8EDD-4DED-9F10-21227070FFC6}" srcOrd="3" destOrd="0" presId="urn:microsoft.com/office/officeart/2005/8/layout/hList7"/>
    <dgm:cxn modelId="{F3472FAE-46AC-4E37-90A9-6C8D3AEC9691}" type="presParOf" srcId="{D541E14C-240D-4D81-9EA0-9446E0360040}" destId="{9A675CE7-10D6-4D12-A7FB-34C307446C1B}" srcOrd="1" destOrd="0" presId="urn:microsoft.com/office/officeart/2005/8/layout/hList7"/>
    <dgm:cxn modelId="{AE6556C5-A9A7-4181-8756-866CA115D661}" type="presParOf" srcId="{D541E14C-240D-4D81-9EA0-9446E0360040}" destId="{F892FB1F-8C3B-4322-B3A2-C7B1B053F3FF}" srcOrd="2" destOrd="0" presId="urn:microsoft.com/office/officeart/2005/8/layout/hList7"/>
    <dgm:cxn modelId="{C0D2BA9F-15D0-49AF-AFB5-1C61D3D09A83}" type="presParOf" srcId="{F892FB1F-8C3B-4322-B3A2-C7B1B053F3FF}" destId="{3A13DD78-FFEC-4D9F-A327-187A80ECA9B0}" srcOrd="0" destOrd="0" presId="urn:microsoft.com/office/officeart/2005/8/layout/hList7"/>
    <dgm:cxn modelId="{72064B0F-3079-4DF4-A6F5-C4A9B6260F0F}" type="presParOf" srcId="{F892FB1F-8C3B-4322-B3A2-C7B1B053F3FF}" destId="{BA9FBE56-A08B-43A7-9B56-AA7622E29B2C}" srcOrd="1" destOrd="0" presId="urn:microsoft.com/office/officeart/2005/8/layout/hList7"/>
    <dgm:cxn modelId="{891227D7-7715-43B2-96D7-E85240123F73}" type="presParOf" srcId="{F892FB1F-8C3B-4322-B3A2-C7B1B053F3FF}" destId="{A30993CB-215C-4621-A4A0-6222A3351FB7}" srcOrd="2" destOrd="0" presId="urn:microsoft.com/office/officeart/2005/8/layout/hList7"/>
    <dgm:cxn modelId="{9439DC89-C2CB-48D8-9994-F42F8AA687FA}" type="presParOf" srcId="{F892FB1F-8C3B-4322-B3A2-C7B1B053F3FF}" destId="{BA68FB61-CF48-4301-96FC-ED260BD029AE}" srcOrd="3" destOrd="0" presId="urn:microsoft.com/office/officeart/2005/8/layout/hList7"/>
    <dgm:cxn modelId="{F414DB78-AFEF-4B6B-81D0-2CDF3CE9A7B6}" type="presParOf" srcId="{D541E14C-240D-4D81-9EA0-9446E0360040}" destId="{CA535254-8AE2-402C-8D69-54A6AD0F0FF0}" srcOrd="3" destOrd="0" presId="urn:microsoft.com/office/officeart/2005/8/layout/hList7"/>
    <dgm:cxn modelId="{64F75318-6799-4BA1-AB86-459F7DB4D509}" type="presParOf" srcId="{D541E14C-240D-4D81-9EA0-9446E0360040}" destId="{839AD194-4AB6-4991-B431-E44500C44841}" srcOrd="4" destOrd="0" presId="urn:microsoft.com/office/officeart/2005/8/layout/hList7"/>
    <dgm:cxn modelId="{6E1A30BC-42C8-4B30-B42D-4A3097616B94}" type="presParOf" srcId="{839AD194-4AB6-4991-B431-E44500C44841}" destId="{1B9D7633-D906-4BCC-9AB9-AEA1DBCA8811}" srcOrd="0" destOrd="0" presId="urn:microsoft.com/office/officeart/2005/8/layout/hList7"/>
    <dgm:cxn modelId="{EE59B33D-ADAB-4C35-AB23-D9944336EA61}" type="presParOf" srcId="{839AD194-4AB6-4991-B431-E44500C44841}" destId="{C75302D3-C3F3-492D-A485-928C1B2F7F56}" srcOrd="1" destOrd="0" presId="urn:microsoft.com/office/officeart/2005/8/layout/hList7"/>
    <dgm:cxn modelId="{AB204EAA-F69B-4E5A-855D-56E4EACD14B5}" type="presParOf" srcId="{839AD194-4AB6-4991-B431-E44500C44841}" destId="{869F13F9-8C4B-41DD-8457-16AAB5AFAAAF}" srcOrd="2" destOrd="0" presId="urn:microsoft.com/office/officeart/2005/8/layout/hList7"/>
    <dgm:cxn modelId="{B0196C60-311A-4099-9917-EDB92BE030CB}" type="presParOf" srcId="{839AD194-4AB6-4991-B431-E44500C44841}" destId="{1109F559-B249-464E-BEFA-D3C4F8772386}" srcOrd="3" destOrd="0" presId="urn:microsoft.com/office/officeart/2005/8/layout/hList7"/>
    <dgm:cxn modelId="{48DE0A47-968D-42F9-A30A-C76275EE943B}" type="presParOf" srcId="{D541E14C-240D-4D81-9EA0-9446E0360040}" destId="{0FF45339-0DAF-43F3-B687-2D3EE283390D}" srcOrd="5" destOrd="0" presId="urn:microsoft.com/office/officeart/2005/8/layout/hList7"/>
    <dgm:cxn modelId="{84C91B70-1180-48A0-B067-16735E84C1DB}" type="presParOf" srcId="{D541E14C-240D-4D81-9EA0-9446E0360040}" destId="{66142A33-0A86-4799-BF4B-C53B38C392B5}" srcOrd="6" destOrd="0" presId="urn:microsoft.com/office/officeart/2005/8/layout/hList7"/>
    <dgm:cxn modelId="{E14162C8-D822-4555-82A6-BCBB3C05FB07}" type="presParOf" srcId="{66142A33-0A86-4799-BF4B-C53B38C392B5}" destId="{2BFA17B4-C34B-42BA-8E40-E33C1059BC03}" srcOrd="0" destOrd="0" presId="urn:microsoft.com/office/officeart/2005/8/layout/hList7"/>
    <dgm:cxn modelId="{E227E104-A2F3-4E07-AB5D-4AB7E0EEB128}" type="presParOf" srcId="{66142A33-0A86-4799-BF4B-C53B38C392B5}" destId="{735C3B91-2D39-499B-9327-1533A94AA4B1}" srcOrd="1" destOrd="0" presId="urn:microsoft.com/office/officeart/2005/8/layout/hList7"/>
    <dgm:cxn modelId="{F2559AB5-12A7-43CB-9862-1120D7429915}" type="presParOf" srcId="{66142A33-0A86-4799-BF4B-C53B38C392B5}" destId="{6DC1EC7B-0F3A-4378-98BA-4A58BD8DBF0E}" srcOrd="2" destOrd="0" presId="urn:microsoft.com/office/officeart/2005/8/layout/hList7"/>
    <dgm:cxn modelId="{32750794-DBD2-4447-AB1D-B7DED5BED40B}" type="presParOf" srcId="{66142A33-0A86-4799-BF4B-C53B38C392B5}" destId="{1DB2BDFB-A7F8-4F92-A407-C2971FA9B205}"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A8C125-CBB4-4359-BB87-52CEA970F2EF}" type="doc">
      <dgm:prSet loTypeId="urn:microsoft.com/office/officeart/2005/8/layout/hList7" loCatId="list" qsTypeId="urn:microsoft.com/office/officeart/2005/8/quickstyle/simple1" qsCatId="simple" csTypeId="urn:microsoft.com/office/officeart/2005/8/colors/accent2_2" csCatId="accent2" phldr="1"/>
      <dgm:spPr/>
    </dgm:pt>
    <dgm:pt modelId="{C99281C8-7885-432D-B91A-04544E7D3211}">
      <dgm:prSet phldrT="[Tekst]"/>
      <dgm:spPr>
        <a:xfrm>
          <a:off x="2031"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a:solidFill>
                <a:sysClr val="window" lastClr="FFFFFF"/>
              </a:solidFill>
              <a:latin typeface="Calibri"/>
              <a:ea typeface="+mn-ea"/>
              <a:cs typeface="+mn-cs"/>
            </a:rPr>
            <a:t>zarządzanie zasobami ludzkimi</a:t>
          </a:r>
        </a:p>
      </dgm:t>
    </dgm:pt>
    <dgm:pt modelId="{FCCB2CE1-7578-4055-AF68-E2B3B6DB4718}" type="parTrans" cxnId="{3EC4CAD3-AE07-41FD-BE18-FF3F7F88BD4A}">
      <dgm:prSet/>
      <dgm:spPr/>
      <dgm:t>
        <a:bodyPr/>
        <a:lstStyle/>
        <a:p>
          <a:endParaRPr lang="pl-PL"/>
        </a:p>
      </dgm:t>
    </dgm:pt>
    <dgm:pt modelId="{FF6ECEE1-E876-4A67-B838-71A82504EB47}" type="sibTrans" cxnId="{3EC4CAD3-AE07-41FD-BE18-FF3F7F88BD4A}">
      <dgm:prSet/>
      <dgm:spPr/>
      <dgm:t>
        <a:bodyPr/>
        <a:lstStyle/>
        <a:p>
          <a:endParaRPr lang="pl-PL"/>
        </a:p>
      </dgm:t>
    </dgm:pt>
    <dgm:pt modelId="{87A868E7-6D9F-4C4E-80A7-B5C7FB3E2652}">
      <dgm:prSet phldrT="[Tekst]"/>
      <dgm:spPr>
        <a:xfrm>
          <a:off x="2195227"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a:solidFill>
                <a:sysClr val="window" lastClr="FFFFFF"/>
              </a:solidFill>
              <a:latin typeface="Calibri"/>
              <a:ea typeface="+mn-ea"/>
              <a:cs typeface="+mn-cs"/>
            </a:rPr>
            <a:t>prawo pracy w kontekście równości szans  </a:t>
          </a:r>
        </a:p>
      </dgm:t>
    </dgm:pt>
    <dgm:pt modelId="{1C15C8F5-A67E-41E1-BBCF-5C2DF9BC6A77}" type="parTrans" cxnId="{25DDEBAE-397F-4DBC-B10D-F117A47808C3}">
      <dgm:prSet/>
      <dgm:spPr/>
      <dgm:t>
        <a:bodyPr/>
        <a:lstStyle/>
        <a:p>
          <a:endParaRPr lang="pl-PL"/>
        </a:p>
      </dgm:t>
    </dgm:pt>
    <dgm:pt modelId="{98D6E330-0B8C-4688-B28B-C2CFDB4BC674}" type="sibTrans" cxnId="{25DDEBAE-397F-4DBC-B10D-F117A47808C3}">
      <dgm:prSet/>
      <dgm:spPr/>
      <dgm:t>
        <a:bodyPr/>
        <a:lstStyle/>
        <a:p>
          <a:endParaRPr lang="pl-PL"/>
        </a:p>
      </dgm:t>
    </dgm:pt>
    <dgm:pt modelId="{12CE08B0-3C60-497C-9FC8-7E99AC502546}">
      <dgm:prSet phldrT="[Tekst]"/>
      <dgm:spPr>
        <a:xfrm>
          <a:off x="4388423"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err="1">
              <a:solidFill>
                <a:sysClr val="window" lastClr="FFFFFF"/>
              </a:solidFill>
              <a:latin typeface="Calibri"/>
              <a:ea typeface="+mn-ea"/>
              <a:cs typeface="+mn-cs"/>
            </a:rPr>
            <a:t>work</a:t>
          </a:r>
          <a:r>
            <a:rPr lang="pl-PL">
              <a:solidFill>
                <a:sysClr val="window" lastClr="FFFFFF"/>
              </a:solidFill>
              <a:latin typeface="Calibri"/>
              <a:ea typeface="+mn-ea"/>
              <a:cs typeface="+mn-cs"/>
            </a:rPr>
            <a:t>-life </a:t>
          </a:r>
          <a:r>
            <a:rPr lang="pl-PL" err="1">
              <a:solidFill>
                <a:sysClr val="window" lastClr="FFFFFF"/>
              </a:solidFill>
              <a:latin typeface="Calibri"/>
              <a:ea typeface="+mn-ea"/>
              <a:cs typeface="+mn-cs"/>
            </a:rPr>
            <a:t>balance</a:t>
          </a:r>
          <a:r>
            <a:rPr lang="pl-PL">
              <a:solidFill>
                <a:sysClr val="window" lastClr="FFFFFF"/>
              </a:solidFill>
              <a:latin typeface="Calibri"/>
              <a:ea typeface="+mn-ea"/>
              <a:cs typeface="+mn-cs"/>
            </a:rPr>
            <a:t> </a:t>
          </a:r>
        </a:p>
      </dgm:t>
    </dgm:pt>
    <dgm:pt modelId="{ACE42351-D16F-4924-98F3-E926C6FBC82E}" type="parTrans" cxnId="{33C96EFC-1B8D-4BF0-BEBB-593A7368F9E4}">
      <dgm:prSet/>
      <dgm:spPr/>
      <dgm:t>
        <a:bodyPr/>
        <a:lstStyle/>
        <a:p>
          <a:endParaRPr lang="pl-PL"/>
        </a:p>
      </dgm:t>
    </dgm:pt>
    <dgm:pt modelId="{19C35584-DD9B-46FA-92ED-368047CA53DF}" type="sibTrans" cxnId="{33C96EFC-1B8D-4BF0-BEBB-593A7368F9E4}">
      <dgm:prSet/>
      <dgm:spPr/>
      <dgm:t>
        <a:bodyPr/>
        <a:lstStyle/>
        <a:p>
          <a:endParaRPr lang="pl-PL"/>
        </a:p>
      </dgm:t>
    </dgm:pt>
    <dgm:pt modelId="{84CE0B70-762B-4663-A509-8FD3611876FE}">
      <dgm:prSet phldrT="[Tekst]"/>
      <dgm:spPr>
        <a:xfrm>
          <a:off x="6581619"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a:solidFill>
                <a:sysClr val="window" lastClr="FFFFFF"/>
              </a:solidFill>
              <a:latin typeface="Calibri"/>
              <a:ea typeface="+mn-ea"/>
              <a:cs typeface="+mn-cs"/>
            </a:rPr>
            <a:t>przełamywanie stereotypów</a:t>
          </a:r>
        </a:p>
      </dgm:t>
    </dgm:pt>
    <dgm:pt modelId="{373E6BCF-5502-4DC6-9338-DC7A7A3EBD55}" type="parTrans" cxnId="{4D350039-C6CD-4DC3-B5E1-4D348F3421D4}">
      <dgm:prSet/>
      <dgm:spPr/>
      <dgm:t>
        <a:bodyPr/>
        <a:lstStyle/>
        <a:p>
          <a:endParaRPr lang="pl-PL"/>
        </a:p>
      </dgm:t>
    </dgm:pt>
    <dgm:pt modelId="{E7AC1992-65CB-4266-BA63-E64FEC67C6A1}" type="sibTrans" cxnId="{4D350039-C6CD-4DC3-B5E1-4D348F3421D4}">
      <dgm:prSet/>
      <dgm:spPr/>
      <dgm:t>
        <a:bodyPr/>
        <a:lstStyle/>
        <a:p>
          <a:endParaRPr lang="pl-PL"/>
        </a:p>
      </dgm:t>
    </dgm:pt>
    <dgm:pt modelId="{D33A0487-A22E-40DE-98F6-BE3948E93717}" type="pres">
      <dgm:prSet presAssocID="{9FA8C125-CBB4-4359-BB87-52CEA970F2EF}" presName="Name0" presStyleCnt="0">
        <dgm:presLayoutVars>
          <dgm:dir/>
          <dgm:resizeHandles val="exact"/>
        </dgm:presLayoutVars>
      </dgm:prSet>
      <dgm:spPr/>
    </dgm:pt>
    <dgm:pt modelId="{4976B3ED-D07E-42E2-92C6-653DEE2F0251}" type="pres">
      <dgm:prSet presAssocID="{9FA8C125-CBB4-4359-BB87-52CEA970F2EF}" presName="fgShape" presStyleLbl="fgShp" presStyleIdx="0" presStyleCnt="1"/>
      <dgm:spPr>
        <a:xfrm>
          <a:off x="348518" y="3341171"/>
          <a:ext cx="8015930" cy="626469"/>
        </a:xfrm>
        <a:prstGeom prst="leftRightArrow">
          <a:avLst/>
        </a:prstGeom>
        <a:solidFill>
          <a:srgbClr val="C0504D">
            <a:tint val="60000"/>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D541E14C-240D-4D81-9EA0-9446E0360040}" type="pres">
      <dgm:prSet presAssocID="{9FA8C125-CBB4-4359-BB87-52CEA970F2EF}" presName="linComp" presStyleCnt="0"/>
      <dgm:spPr/>
    </dgm:pt>
    <dgm:pt modelId="{84172120-FFCC-4A95-A8A1-77FD49180B55}" type="pres">
      <dgm:prSet presAssocID="{C99281C8-7885-432D-B91A-04544E7D3211}" presName="compNode" presStyleCnt="0"/>
      <dgm:spPr/>
    </dgm:pt>
    <dgm:pt modelId="{64CEB210-D078-49D8-8546-E791A8F791CD}" type="pres">
      <dgm:prSet presAssocID="{C99281C8-7885-432D-B91A-04544E7D3211}" presName="bkgdShape" presStyleLbl="node1" presStyleIdx="0" presStyleCnt="4"/>
      <dgm:spPr/>
    </dgm:pt>
    <dgm:pt modelId="{DCA98628-68FA-4A65-B785-251E665BA0CF}" type="pres">
      <dgm:prSet presAssocID="{C99281C8-7885-432D-B91A-04544E7D3211}" presName="nodeTx" presStyleLbl="node1" presStyleIdx="0" presStyleCnt="4">
        <dgm:presLayoutVars>
          <dgm:bulletEnabled val="1"/>
        </dgm:presLayoutVars>
      </dgm:prSet>
      <dgm:spPr/>
    </dgm:pt>
    <dgm:pt modelId="{2734EC02-C958-4934-935E-75DDC6106F34}" type="pres">
      <dgm:prSet presAssocID="{C99281C8-7885-432D-B91A-04544E7D3211}" presName="invisiNode" presStyleLbl="node1" presStyleIdx="0" presStyleCnt="4"/>
      <dgm:spPr/>
    </dgm:pt>
    <dgm:pt modelId="{114B291B-8EDD-4DED-9F10-21227070FFC6}" type="pres">
      <dgm:prSet presAssocID="{C99281C8-7885-432D-B91A-04544E7D3211}" presName="imagNode" presStyleLbl="fgImgPlace1" presStyleIdx="0" presStyleCnt="4"/>
      <dgm:spPr>
        <a:xfrm>
          <a:off x="371308" y="250587"/>
          <a:ext cx="1390762" cy="139076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Meeting"/>
        </a:ext>
      </dgm:extLst>
    </dgm:pt>
    <dgm:pt modelId="{9A675CE7-10D6-4D12-A7FB-34C307446C1B}" type="pres">
      <dgm:prSet presAssocID="{FF6ECEE1-E876-4A67-B838-71A82504EB47}" presName="sibTrans" presStyleLbl="sibTrans2D1" presStyleIdx="0" presStyleCnt="0"/>
      <dgm:spPr/>
    </dgm:pt>
    <dgm:pt modelId="{F892FB1F-8C3B-4322-B3A2-C7B1B053F3FF}" type="pres">
      <dgm:prSet presAssocID="{87A868E7-6D9F-4C4E-80A7-B5C7FB3E2652}" presName="compNode" presStyleCnt="0"/>
      <dgm:spPr/>
    </dgm:pt>
    <dgm:pt modelId="{3A13DD78-FFEC-4D9F-A327-187A80ECA9B0}" type="pres">
      <dgm:prSet presAssocID="{87A868E7-6D9F-4C4E-80A7-B5C7FB3E2652}" presName="bkgdShape" presStyleLbl="node1" presStyleIdx="1" presStyleCnt="4"/>
      <dgm:spPr/>
    </dgm:pt>
    <dgm:pt modelId="{BA9FBE56-A08B-43A7-9B56-AA7622E29B2C}" type="pres">
      <dgm:prSet presAssocID="{87A868E7-6D9F-4C4E-80A7-B5C7FB3E2652}" presName="nodeTx" presStyleLbl="node1" presStyleIdx="1" presStyleCnt="4">
        <dgm:presLayoutVars>
          <dgm:bulletEnabled val="1"/>
        </dgm:presLayoutVars>
      </dgm:prSet>
      <dgm:spPr/>
    </dgm:pt>
    <dgm:pt modelId="{A30993CB-215C-4621-A4A0-6222A3351FB7}" type="pres">
      <dgm:prSet presAssocID="{87A868E7-6D9F-4C4E-80A7-B5C7FB3E2652}" presName="invisiNode" presStyleLbl="node1" presStyleIdx="1" presStyleCnt="4"/>
      <dgm:spPr/>
    </dgm:pt>
    <dgm:pt modelId="{BA68FB61-CF48-4301-96FC-ED260BD029AE}" type="pres">
      <dgm:prSet presAssocID="{87A868E7-6D9F-4C4E-80A7-B5C7FB3E2652}" presName="imagNode" presStyleLbl="fgImgPlace1" presStyleIdx="1" presStyleCnt="4"/>
      <dgm:spPr>
        <a:xfrm>
          <a:off x="2564504" y="250587"/>
          <a:ext cx="1390762" cy="1390762"/>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Paragon z wypełnieniem pełnym"/>
        </a:ext>
      </dgm:extLst>
    </dgm:pt>
    <dgm:pt modelId="{CA535254-8AE2-402C-8D69-54A6AD0F0FF0}" type="pres">
      <dgm:prSet presAssocID="{98D6E330-0B8C-4688-B28B-C2CFDB4BC674}" presName="sibTrans" presStyleLbl="sibTrans2D1" presStyleIdx="0" presStyleCnt="0"/>
      <dgm:spPr/>
    </dgm:pt>
    <dgm:pt modelId="{839AD194-4AB6-4991-B431-E44500C44841}" type="pres">
      <dgm:prSet presAssocID="{12CE08B0-3C60-497C-9FC8-7E99AC502546}" presName="compNode" presStyleCnt="0"/>
      <dgm:spPr/>
    </dgm:pt>
    <dgm:pt modelId="{1B9D7633-D906-4BCC-9AB9-AEA1DBCA8811}" type="pres">
      <dgm:prSet presAssocID="{12CE08B0-3C60-497C-9FC8-7E99AC502546}" presName="bkgdShape" presStyleLbl="node1" presStyleIdx="2" presStyleCnt="4"/>
      <dgm:spPr/>
    </dgm:pt>
    <dgm:pt modelId="{C75302D3-C3F3-492D-A485-928C1B2F7F56}" type="pres">
      <dgm:prSet presAssocID="{12CE08B0-3C60-497C-9FC8-7E99AC502546}" presName="nodeTx" presStyleLbl="node1" presStyleIdx="2" presStyleCnt="4">
        <dgm:presLayoutVars>
          <dgm:bulletEnabled val="1"/>
        </dgm:presLayoutVars>
      </dgm:prSet>
      <dgm:spPr/>
    </dgm:pt>
    <dgm:pt modelId="{869F13F9-8C4B-41DD-8457-16AAB5AFAAAF}" type="pres">
      <dgm:prSet presAssocID="{12CE08B0-3C60-497C-9FC8-7E99AC502546}" presName="invisiNode" presStyleLbl="node1" presStyleIdx="2" presStyleCnt="4"/>
      <dgm:spPr/>
    </dgm:pt>
    <dgm:pt modelId="{1109F559-B249-464E-BEFA-D3C4F8772386}" type="pres">
      <dgm:prSet presAssocID="{12CE08B0-3C60-497C-9FC8-7E99AC502546}" presName="imagNode" presStyleLbl="fgImgPlace1" presStyleIdx="2" presStyleCnt="4"/>
      <dgm:spPr>
        <a:xfrm>
          <a:off x="4757700" y="250587"/>
          <a:ext cx="1390762" cy="139076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Scales of Justice"/>
        </a:ext>
      </dgm:extLst>
    </dgm:pt>
    <dgm:pt modelId="{0FF45339-0DAF-43F3-B687-2D3EE283390D}" type="pres">
      <dgm:prSet presAssocID="{19C35584-DD9B-46FA-92ED-368047CA53DF}" presName="sibTrans" presStyleLbl="sibTrans2D1" presStyleIdx="0" presStyleCnt="0"/>
      <dgm:spPr/>
    </dgm:pt>
    <dgm:pt modelId="{66142A33-0A86-4799-BF4B-C53B38C392B5}" type="pres">
      <dgm:prSet presAssocID="{84CE0B70-762B-4663-A509-8FD3611876FE}" presName="compNode" presStyleCnt="0"/>
      <dgm:spPr/>
    </dgm:pt>
    <dgm:pt modelId="{2BFA17B4-C34B-42BA-8E40-E33C1059BC03}" type="pres">
      <dgm:prSet presAssocID="{84CE0B70-762B-4663-A509-8FD3611876FE}" presName="bkgdShape" presStyleLbl="node1" presStyleIdx="3" presStyleCnt="4"/>
      <dgm:spPr/>
    </dgm:pt>
    <dgm:pt modelId="{735C3B91-2D39-499B-9327-1533A94AA4B1}" type="pres">
      <dgm:prSet presAssocID="{84CE0B70-762B-4663-A509-8FD3611876FE}" presName="nodeTx" presStyleLbl="node1" presStyleIdx="3" presStyleCnt="4">
        <dgm:presLayoutVars>
          <dgm:bulletEnabled val="1"/>
        </dgm:presLayoutVars>
      </dgm:prSet>
      <dgm:spPr/>
    </dgm:pt>
    <dgm:pt modelId="{6DC1EC7B-0F3A-4378-98BA-4A58BD8DBF0E}" type="pres">
      <dgm:prSet presAssocID="{84CE0B70-762B-4663-A509-8FD3611876FE}" presName="invisiNode" presStyleLbl="node1" presStyleIdx="3" presStyleCnt="4"/>
      <dgm:spPr/>
    </dgm:pt>
    <dgm:pt modelId="{1DB2BDFB-A7F8-4F92-A407-C2971FA9B205}" type="pres">
      <dgm:prSet presAssocID="{84CE0B70-762B-4663-A509-8FD3611876FE}" presName="imagNode" presStyleLbl="fgImgPlace1" presStyleIdx="3" presStyleCnt="4"/>
      <dgm:spPr>
        <a:xfrm>
          <a:off x="6950896" y="250587"/>
          <a:ext cx="1390762" cy="1390762"/>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Cykl z osobami z wypełnieniem pełnym"/>
        </a:ext>
      </dgm:extLst>
    </dgm:pt>
  </dgm:ptLst>
  <dgm:cxnLst>
    <dgm:cxn modelId="{D8D0C40E-B67E-48D6-AD5C-F59259BDAD0B}" type="presOf" srcId="{84CE0B70-762B-4663-A509-8FD3611876FE}" destId="{2BFA17B4-C34B-42BA-8E40-E33C1059BC03}" srcOrd="0" destOrd="0" presId="urn:microsoft.com/office/officeart/2005/8/layout/hList7"/>
    <dgm:cxn modelId="{51DE4D11-BE8D-46B7-8A7C-EB8D9C22F1C7}" type="presOf" srcId="{12CE08B0-3C60-497C-9FC8-7E99AC502546}" destId="{1B9D7633-D906-4BCC-9AB9-AEA1DBCA8811}" srcOrd="0" destOrd="0" presId="urn:microsoft.com/office/officeart/2005/8/layout/hList7"/>
    <dgm:cxn modelId="{4D350039-C6CD-4DC3-B5E1-4D348F3421D4}" srcId="{9FA8C125-CBB4-4359-BB87-52CEA970F2EF}" destId="{84CE0B70-762B-4663-A509-8FD3611876FE}" srcOrd="3" destOrd="0" parTransId="{373E6BCF-5502-4DC6-9338-DC7A7A3EBD55}" sibTransId="{E7AC1992-65CB-4266-BA63-E64FEC67C6A1}"/>
    <dgm:cxn modelId="{CEA49144-E1E4-4630-B752-3605B4842DA5}" type="presOf" srcId="{19C35584-DD9B-46FA-92ED-368047CA53DF}" destId="{0FF45339-0DAF-43F3-B687-2D3EE283390D}" srcOrd="0" destOrd="0" presId="urn:microsoft.com/office/officeart/2005/8/layout/hList7"/>
    <dgm:cxn modelId="{8494D146-2C9D-4376-AF9E-8337599835BA}" type="presOf" srcId="{12CE08B0-3C60-497C-9FC8-7E99AC502546}" destId="{C75302D3-C3F3-492D-A485-928C1B2F7F56}" srcOrd="1" destOrd="0" presId="urn:microsoft.com/office/officeart/2005/8/layout/hList7"/>
    <dgm:cxn modelId="{B57DC075-979D-42A4-8400-5E5F0F827E19}" type="presOf" srcId="{87A868E7-6D9F-4C4E-80A7-B5C7FB3E2652}" destId="{BA9FBE56-A08B-43A7-9B56-AA7622E29B2C}" srcOrd="1" destOrd="0" presId="urn:microsoft.com/office/officeart/2005/8/layout/hList7"/>
    <dgm:cxn modelId="{9F255C59-DED1-4F4B-96F7-EDC168C0A7B2}" type="presOf" srcId="{FF6ECEE1-E876-4A67-B838-71A82504EB47}" destId="{9A675CE7-10D6-4D12-A7FB-34C307446C1B}" srcOrd="0" destOrd="0" presId="urn:microsoft.com/office/officeart/2005/8/layout/hList7"/>
    <dgm:cxn modelId="{30E519A0-43AD-45E9-960A-9D7E5A83FB77}" type="presOf" srcId="{9FA8C125-CBB4-4359-BB87-52CEA970F2EF}" destId="{D33A0487-A22E-40DE-98F6-BE3948E93717}" srcOrd="0" destOrd="0" presId="urn:microsoft.com/office/officeart/2005/8/layout/hList7"/>
    <dgm:cxn modelId="{25DDEBAE-397F-4DBC-B10D-F117A47808C3}" srcId="{9FA8C125-CBB4-4359-BB87-52CEA970F2EF}" destId="{87A868E7-6D9F-4C4E-80A7-B5C7FB3E2652}" srcOrd="1" destOrd="0" parTransId="{1C15C8F5-A67E-41E1-BBCF-5C2DF9BC6A77}" sibTransId="{98D6E330-0B8C-4688-B28B-C2CFDB4BC674}"/>
    <dgm:cxn modelId="{AA0CC7B4-3C61-425E-8BA5-BD6AC0A95E14}" type="presOf" srcId="{87A868E7-6D9F-4C4E-80A7-B5C7FB3E2652}" destId="{3A13DD78-FFEC-4D9F-A327-187A80ECA9B0}" srcOrd="0" destOrd="0" presId="urn:microsoft.com/office/officeart/2005/8/layout/hList7"/>
    <dgm:cxn modelId="{8B715ED2-BC19-4A17-9A58-E3748E69E0A7}" type="presOf" srcId="{C99281C8-7885-432D-B91A-04544E7D3211}" destId="{64CEB210-D078-49D8-8546-E791A8F791CD}" srcOrd="0" destOrd="0" presId="urn:microsoft.com/office/officeart/2005/8/layout/hList7"/>
    <dgm:cxn modelId="{3EC4CAD3-AE07-41FD-BE18-FF3F7F88BD4A}" srcId="{9FA8C125-CBB4-4359-BB87-52CEA970F2EF}" destId="{C99281C8-7885-432D-B91A-04544E7D3211}" srcOrd="0" destOrd="0" parTransId="{FCCB2CE1-7578-4055-AF68-E2B3B6DB4718}" sibTransId="{FF6ECEE1-E876-4A67-B838-71A82504EB47}"/>
    <dgm:cxn modelId="{317121E6-D060-44D5-93B8-9B6DA6CA1A55}" type="presOf" srcId="{C99281C8-7885-432D-B91A-04544E7D3211}" destId="{DCA98628-68FA-4A65-B785-251E665BA0CF}" srcOrd="1" destOrd="0" presId="urn:microsoft.com/office/officeart/2005/8/layout/hList7"/>
    <dgm:cxn modelId="{4E6D06E7-933B-40CB-BDF6-510BB8056FBA}" type="presOf" srcId="{84CE0B70-762B-4663-A509-8FD3611876FE}" destId="{735C3B91-2D39-499B-9327-1533A94AA4B1}" srcOrd="1" destOrd="0" presId="urn:microsoft.com/office/officeart/2005/8/layout/hList7"/>
    <dgm:cxn modelId="{CA7DB8EE-C90B-4E3E-9170-B96AA3FC62D6}" type="presOf" srcId="{98D6E330-0B8C-4688-B28B-C2CFDB4BC674}" destId="{CA535254-8AE2-402C-8D69-54A6AD0F0FF0}" srcOrd="0" destOrd="0" presId="urn:microsoft.com/office/officeart/2005/8/layout/hList7"/>
    <dgm:cxn modelId="{33C96EFC-1B8D-4BF0-BEBB-593A7368F9E4}" srcId="{9FA8C125-CBB4-4359-BB87-52CEA970F2EF}" destId="{12CE08B0-3C60-497C-9FC8-7E99AC502546}" srcOrd="2" destOrd="0" parTransId="{ACE42351-D16F-4924-98F3-E926C6FBC82E}" sibTransId="{19C35584-DD9B-46FA-92ED-368047CA53DF}"/>
    <dgm:cxn modelId="{A773F35F-2781-41B4-BF2D-4614202BF2AD}" type="presParOf" srcId="{D33A0487-A22E-40DE-98F6-BE3948E93717}" destId="{4976B3ED-D07E-42E2-92C6-653DEE2F0251}" srcOrd="0" destOrd="0" presId="urn:microsoft.com/office/officeart/2005/8/layout/hList7"/>
    <dgm:cxn modelId="{F79F3226-EC65-488C-9A87-63436FF16A9B}" type="presParOf" srcId="{D33A0487-A22E-40DE-98F6-BE3948E93717}" destId="{D541E14C-240D-4D81-9EA0-9446E0360040}" srcOrd="1" destOrd="0" presId="urn:microsoft.com/office/officeart/2005/8/layout/hList7"/>
    <dgm:cxn modelId="{DB71DB5E-764D-45A4-9974-BB3AA8E683A0}" type="presParOf" srcId="{D541E14C-240D-4D81-9EA0-9446E0360040}" destId="{84172120-FFCC-4A95-A8A1-77FD49180B55}" srcOrd="0" destOrd="0" presId="urn:microsoft.com/office/officeart/2005/8/layout/hList7"/>
    <dgm:cxn modelId="{6FAFE152-E1AB-4079-B607-3F2A1E0628CB}" type="presParOf" srcId="{84172120-FFCC-4A95-A8A1-77FD49180B55}" destId="{64CEB210-D078-49D8-8546-E791A8F791CD}" srcOrd="0" destOrd="0" presId="urn:microsoft.com/office/officeart/2005/8/layout/hList7"/>
    <dgm:cxn modelId="{C0B85246-F95C-4E8A-9852-FDE9B2232708}" type="presParOf" srcId="{84172120-FFCC-4A95-A8A1-77FD49180B55}" destId="{DCA98628-68FA-4A65-B785-251E665BA0CF}" srcOrd="1" destOrd="0" presId="urn:microsoft.com/office/officeart/2005/8/layout/hList7"/>
    <dgm:cxn modelId="{40ECA1F2-34E3-4E81-9C79-CCAE4EDDE96B}" type="presParOf" srcId="{84172120-FFCC-4A95-A8A1-77FD49180B55}" destId="{2734EC02-C958-4934-935E-75DDC6106F34}" srcOrd="2" destOrd="0" presId="urn:microsoft.com/office/officeart/2005/8/layout/hList7"/>
    <dgm:cxn modelId="{2194000C-69E2-47A0-B4F8-8AA566EF73A3}" type="presParOf" srcId="{84172120-FFCC-4A95-A8A1-77FD49180B55}" destId="{114B291B-8EDD-4DED-9F10-21227070FFC6}" srcOrd="3" destOrd="0" presId="urn:microsoft.com/office/officeart/2005/8/layout/hList7"/>
    <dgm:cxn modelId="{F3472FAE-46AC-4E37-90A9-6C8D3AEC9691}" type="presParOf" srcId="{D541E14C-240D-4D81-9EA0-9446E0360040}" destId="{9A675CE7-10D6-4D12-A7FB-34C307446C1B}" srcOrd="1" destOrd="0" presId="urn:microsoft.com/office/officeart/2005/8/layout/hList7"/>
    <dgm:cxn modelId="{AE6556C5-A9A7-4181-8756-866CA115D661}" type="presParOf" srcId="{D541E14C-240D-4D81-9EA0-9446E0360040}" destId="{F892FB1F-8C3B-4322-B3A2-C7B1B053F3FF}" srcOrd="2" destOrd="0" presId="urn:microsoft.com/office/officeart/2005/8/layout/hList7"/>
    <dgm:cxn modelId="{C0D2BA9F-15D0-49AF-AFB5-1C61D3D09A83}" type="presParOf" srcId="{F892FB1F-8C3B-4322-B3A2-C7B1B053F3FF}" destId="{3A13DD78-FFEC-4D9F-A327-187A80ECA9B0}" srcOrd="0" destOrd="0" presId="urn:microsoft.com/office/officeart/2005/8/layout/hList7"/>
    <dgm:cxn modelId="{72064B0F-3079-4DF4-A6F5-C4A9B6260F0F}" type="presParOf" srcId="{F892FB1F-8C3B-4322-B3A2-C7B1B053F3FF}" destId="{BA9FBE56-A08B-43A7-9B56-AA7622E29B2C}" srcOrd="1" destOrd="0" presId="urn:microsoft.com/office/officeart/2005/8/layout/hList7"/>
    <dgm:cxn modelId="{891227D7-7715-43B2-96D7-E85240123F73}" type="presParOf" srcId="{F892FB1F-8C3B-4322-B3A2-C7B1B053F3FF}" destId="{A30993CB-215C-4621-A4A0-6222A3351FB7}" srcOrd="2" destOrd="0" presId="urn:microsoft.com/office/officeart/2005/8/layout/hList7"/>
    <dgm:cxn modelId="{9439DC89-C2CB-48D8-9994-F42F8AA687FA}" type="presParOf" srcId="{F892FB1F-8C3B-4322-B3A2-C7B1B053F3FF}" destId="{BA68FB61-CF48-4301-96FC-ED260BD029AE}" srcOrd="3" destOrd="0" presId="urn:microsoft.com/office/officeart/2005/8/layout/hList7"/>
    <dgm:cxn modelId="{F414DB78-AFEF-4B6B-81D0-2CDF3CE9A7B6}" type="presParOf" srcId="{D541E14C-240D-4D81-9EA0-9446E0360040}" destId="{CA535254-8AE2-402C-8D69-54A6AD0F0FF0}" srcOrd="3" destOrd="0" presId="urn:microsoft.com/office/officeart/2005/8/layout/hList7"/>
    <dgm:cxn modelId="{64F75318-6799-4BA1-AB86-459F7DB4D509}" type="presParOf" srcId="{D541E14C-240D-4D81-9EA0-9446E0360040}" destId="{839AD194-4AB6-4991-B431-E44500C44841}" srcOrd="4" destOrd="0" presId="urn:microsoft.com/office/officeart/2005/8/layout/hList7"/>
    <dgm:cxn modelId="{6E1A30BC-42C8-4B30-B42D-4A3097616B94}" type="presParOf" srcId="{839AD194-4AB6-4991-B431-E44500C44841}" destId="{1B9D7633-D906-4BCC-9AB9-AEA1DBCA8811}" srcOrd="0" destOrd="0" presId="urn:microsoft.com/office/officeart/2005/8/layout/hList7"/>
    <dgm:cxn modelId="{EE59B33D-ADAB-4C35-AB23-D9944336EA61}" type="presParOf" srcId="{839AD194-4AB6-4991-B431-E44500C44841}" destId="{C75302D3-C3F3-492D-A485-928C1B2F7F56}" srcOrd="1" destOrd="0" presId="urn:microsoft.com/office/officeart/2005/8/layout/hList7"/>
    <dgm:cxn modelId="{AB204EAA-F69B-4E5A-855D-56E4EACD14B5}" type="presParOf" srcId="{839AD194-4AB6-4991-B431-E44500C44841}" destId="{869F13F9-8C4B-41DD-8457-16AAB5AFAAAF}" srcOrd="2" destOrd="0" presId="urn:microsoft.com/office/officeart/2005/8/layout/hList7"/>
    <dgm:cxn modelId="{B0196C60-311A-4099-9917-EDB92BE030CB}" type="presParOf" srcId="{839AD194-4AB6-4991-B431-E44500C44841}" destId="{1109F559-B249-464E-BEFA-D3C4F8772386}" srcOrd="3" destOrd="0" presId="urn:microsoft.com/office/officeart/2005/8/layout/hList7"/>
    <dgm:cxn modelId="{48DE0A47-968D-42F9-A30A-C76275EE943B}" type="presParOf" srcId="{D541E14C-240D-4D81-9EA0-9446E0360040}" destId="{0FF45339-0DAF-43F3-B687-2D3EE283390D}" srcOrd="5" destOrd="0" presId="urn:microsoft.com/office/officeart/2005/8/layout/hList7"/>
    <dgm:cxn modelId="{84C91B70-1180-48A0-B067-16735E84C1DB}" type="presParOf" srcId="{D541E14C-240D-4D81-9EA0-9446E0360040}" destId="{66142A33-0A86-4799-BF4B-C53B38C392B5}" srcOrd="6" destOrd="0" presId="urn:microsoft.com/office/officeart/2005/8/layout/hList7"/>
    <dgm:cxn modelId="{E14162C8-D822-4555-82A6-BCBB3C05FB07}" type="presParOf" srcId="{66142A33-0A86-4799-BF4B-C53B38C392B5}" destId="{2BFA17B4-C34B-42BA-8E40-E33C1059BC03}" srcOrd="0" destOrd="0" presId="urn:microsoft.com/office/officeart/2005/8/layout/hList7"/>
    <dgm:cxn modelId="{E227E104-A2F3-4E07-AB5D-4AB7E0EEB128}" type="presParOf" srcId="{66142A33-0A86-4799-BF4B-C53B38C392B5}" destId="{735C3B91-2D39-499B-9327-1533A94AA4B1}" srcOrd="1" destOrd="0" presId="urn:microsoft.com/office/officeart/2005/8/layout/hList7"/>
    <dgm:cxn modelId="{F2559AB5-12A7-43CB-9862-1120D7429915}" type="presParOf" srcId="{66142A33-0A86-4799-BF4B-C53B38C392B5}" destId="{6DC1EC7B-0F3A-4378-98BA-4A58BD8DBF0E}" srcOrd="2" destOrd="0" presId="urn:microsoft.com/office/officeart/2005/8/layout/hList7"/>
    <dgm:cxn modelId="{32750794-DBD2-4447-AB1D-B7DED5BED40B}" type="presParOf" srcId="{66142A33-0A86-4799-BF4B-C53B38C392B5}" destId="{1DB2BDFB-A7F8-4F92-A407-C2971FA9B205}"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50DF75-E00E-4E63-B231-02BE16C9227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pl-PL"/>
        </a:p>
      </dgm:t>
    </dgm:pt>
    <dgm:pt modelId="{3383E149-1BE8-4D24-BB68-4608719CC34E}">
      <dgm:prSet phldrT="[Tekst]"/>
      <dgm:spPr>
        <a:xfrm rot="5400000">
          <a:off x="-189425" y="191521"/>
          <a:ext cx="1262834" cy="883984"/>
        </a:xfrm>
        <a:prstGeom prst="chevron">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gm:spPr>
      <dgm:t>
        <a:bodyPr/>
        <a:lstStyle/>
        <a:p>
          <a:pPr>
            <a:buNone/>
          </a:pPr>
          <a:r>
            <a:rPr lang="pl-PL" dirty="0">
              <a:solidFill>
                <a:sysClr val="window" lastClr="FFFFFF"/>
              </a:solidFill>
              <a:latin typeface="Calibri"/>
              <a:ea typeface="+mn-ea"/>
              <a:cs typeface="+mn-cs"/>
            </a:rPr>
            <a:t>1</a:t>
          </a:r>
        </a:p>
      </dgm:t>
    </dgm:pt>
    <dgm:pt modelId="{150F2D51-398C-4BB9-8257-10A93EC3D83F}" type="parTrans" cxnId="{5EC636C8-763D-4D85-A359-C7AF9497EA90}">
      <dgm:prSet/>
      <dgm:spPr/>
      <dgm:t>
        <a:bodyPr/>
        <a:lstStyle/>
        <a:p>
          <a:endParaRPr lang="pl-PL"/>
        </a:p>
      </dgm:t>
    </dgm:pt>
    <dgm:pt modelId="{B556D8FA-144C-4589-BA42-C1080C099189}" type="sibTrans" cxnId="{5EC636C8-763D-4D85-A359-C7AF9497EA90}">
      <dgm:prSet/>
      <dgm:spPr/>
      <dgm:t>
        <a:bodyPr/>
        <a:lstStyle/>
        <a:p>
          <a:endParaRPr lang="pl-PL"/>
        </a:p>
      </dgm:t>
    </dgm:pt>
    <dgm:pt modelId="{4CB64337-5B9C-4828-BA73-9062E9DF1E2B}">
      <dgm:prSet phldrT="[Tekst]"/>
      <dgm:spPr>
        <a:xfrm rot="5400000">
          <a:off x="4146370" y="-3260290"/>
          <a:ext cx="820842" cy="7345615"/>
        </a:xfrm>
        <a:prstGeom prst="round2SameRect">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pPr>
            <a:buChar char="•"/>
          </a:pPr>
          <a:r>
            <a:rPr lang="pl-PL" dirty="0">
              <a:solidFill>
                <a:sysClr val="windowText" lastClr="000000">
                  <a:hueOff val="0"/>
                  <a:satOff val="0"/>
                  <a:lumOff val="0"/>
                  <a:alphaOff val="0"/>
                </a:sysClr>
              </a:solidFill>
              <a:latin typeface="Calibri"/>
              <a:ea typeface="+mn-ea"/>
              <a:cs typeface="+mn-cs"/>
            </a:rPr>
            <a:t>Szkolenia wybierane spoza Bazy Usług Rozwojowych</a:t>
          </a:r>
        </a:p>
      </dgm:t>
    </dgm:pt>
    <dgm:pt modelId="{CAE40575-03F0-42D3-810A-A4FBFAF3CD19}" type="parTrans" cxnId="{F8074C24-0585-414B-8FF3-FBB200906FF8}">
      <dgm:prSet/>
      <dgm:spPr/>
      <dgm:t>
        <a:bodyPr/>
        <a:lstStyle/>
        <a:p>
          <a:endParaRPr lang="pl-PL"/>
        </a:p>
      </dgm:t>
    </dgm:pt>
    <dgm:pt modelId="{984AC114-DBEF-46E9-AD14-9F0AFF9311AE}" type="sibTrans" cxnId="{F8074C24-0585-414B-8FF3-FBB200906FF8}">
      <dgm:prSet/>
      <dgm:spPr/>
      <dgm:t>
        <a:bodyPr/>
        <a:lstStyle/>
        <a:p>
          <a:endParaRPr lang="pl-PL"/>
        </a:p>
      </dgm:t>
    </dgm:pt>
    <dgm:pt modelId="{806A24D1-4B1D-4A77-B7B4-EED897FF4CF6}">
      <dgm:prSet phldrT="[Tekst]"/>
      <dgm:spPr>
        <a:xfrm rot="5400000">
          <a:off x="-189425" y="1255045"/>
          <a:ext cx="1262834" cy="883984"/>
        </a:xfrm>
        <a:prstGeom prst="chevron">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gm:spPr>
      <dgm:t>
        <a:bodyPr/>
        <a:lstStyle/>
        <a:p>
          <a:pPr>
            <a:buNone/>
          </a:pPr>
          <a:r>
            <a:rPr lang="pl-PL" dirty="0">
              <a:solidFill>
                <a:sysClr val="window" lastClr="FFFFFF"/>
              </a:solidFill>
              <a:latin typeface="Calibri"/>
              <a:ea typeface="+mn-ea"/>
              <a:cs typeface="+mn-cs"/>
            </a:rPr>
            <a:t>2</a:t>
          </a:r>
        </a:p>
      </dgm:t>
    </dgm:pt>
    <dgm:pt modelId="{F7AD03DC-E96A-474D-B27C-2DE74C385B12}" type="parTrans" cxnId="{8B72CFA4-0A8B-4106-8BDC-8C12F1E96C1E}">
      <dgm:prSet/>
      <dgm:spPr/>
      <dgm:t>
        <a:bodyPr/>
        <a:lstStyle/>
        <a:p>
          <a:endParaRPr lang="pl-PL"/>
        </a:p>
      </dgm:t>
    </dgm:pt>
    <dgm:pt modelId="{7414E83F-43B2-4997-AD9A-4427839CDC5B}" type="sibTrans" cxnId="{8B72CFA4-0A8B-4106-8BDC-8C12F1E96C1E}">
      <dgm:prSet/>
      <dgm:spPr/>
      <dgm:t>
        <a:bodyPr/>
        <a:lstStyle/>
        <a:p>
          <a:endParaRPr lang="pl-PL"/>
        </a:p>
      </dgm:t>
    </dgm:pt>
    <dgm:pt modelId="{698909B5-CDC3-4022-A3C3-68446AE6C8E8}">
      <dgm:prSet phldrT="[Tekst]"/>
      <dgm:spPr>
        <a:xfrm rot="5400000">
          <a:off x="4146370" y="-2196766"/>
          <a:ext cx="820842" cy="7345615"/>
        </a:xfrm>
        <a:prstGeom prst="round2SameRect">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pPr>
            <a:buChar char="•"/>
          </a:pPr>
          <a:r>
            <a:rPr lang="pl-PL" dirty="0">
              <a:solidFill>
                <a:sysClr val="windowText" lastClr="000000">
                  <a:hueOff val="0"/>
                  <a:satOff val="0"/>
                  <a:lumOff val="0"/>
                  <a:alphaOff val="0"/>
                </a:sysClr>
              </a:solidFill>
              <a:latin typeface="Calibri"/>
              <a:ea typeface="+mn-ea"/>
              <a:cs typeface="+mn-cs"/>
            </a:rPr>
            <a:t>Wybór zgodny z zasadami zamówień określonymi w „Wytycznych kwalifikowalności wydatków”</a:t>
          </a:r>
        </a:p>
      </dgm:t>
    </dgm:pt>
    <dgm:pt modelId="{2F7C8B0C-2218-4EA0-BCD4-5A48B5AEE787}" type="parTrans" cxnId="{C553DC2B-72CE-4BAA-8E1D-5C2FA0CAD896}">
      <dgm:prSet/>
      <dgm:spPr/>
      <dgm:t>
        <a:bodyPr/>
        <a:lstStyle/>
        <a:p>
          <a:endParaRPr lang="pl-PL"/>
        </a:p>
      </dgm:t>
    </dgm:pt>
    <dgm:pt modelId="{DAD747FE-6FD5-4DC6-9270-4318C38100BE}" type="sibTrans" cxnId="{C553DC2B-72CE-4BAA-8E1D-5C2FA0CAD896}">
      <dgm:prSet/>
      <dgm:spPr/>
      <dgm:t>
        <a:bodyPr/>
        <a:lstStyle/>
        <a:p>
          <a:endParaRPr lang="pl-PL"/>
        </a:p>
      </dgm:t>
    </dgm:pt>
    <dgm:pt modelId="{77BA5296-1619-4B1F-8AFF-C8665746C983}">
      <dgm:prSet phldrT="[Tekst]"/>
      <dgm:spPr>
        <a:xfrm rot="5400000">
          <a:off x="-189425" y="2318569"/>
          <a:ext cx="1262834" cy="883984"/>
        </a:xfrm>
        <a:prstGeom prst="chevron">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gm:spPr>
      <dgm:t>
        <a:bodyPr/>
        <a:lstStyle/>
        <a:p>
          <a:pPr>
            <a:buNone/>
          </a:pPr>
          <a:r>
            <a:rPr lang="pl-PL" dirty="0">
              <a:solidFill>
                <a:sysClr val="window" lastClr="FFFFFF"/>
              </a:solidFill>
              <a:latin typeface="Calibri"/>
              <a:ea typeface="+mn-ea"/>
              <a:cs typeface="+mn-cs"/>
            </a:rPr>
            <a:t>3</a:t>
          </a:r>
        </a:p>
      </dgm:t>
    </dgm:pt>
    <dgm:pt modelId="{60D61D19-2563-4437-88D3-00539C53651B}" type="parTrans" cxnId="{8A04F3B1-B0B0-4B7D-8B1A-A01658EB1DF1}">
      <dgm:prSet/>
      <dgm:spPr/>
      <dgm:t>
        <a:bodyPr/>
        <a:lstStyle/>
        <a:p>
          <a:endParaRPr lang="pl-PL"/>
        </a:p>
      </dgm:t>
    </dgm:pt>
    <dgm:pt modelId="{87DB731F-8292-4D09-9C88-6B3043E24C43}" type="sibTrans" cxnId="{8A04F3B1-B0B0-4B7D-8B1A-A01658EB1DF1}">
      <dgm:prSet/>
      <dgm:spPr/>
      <dgm:t>
        <a:bodyPr/>
        <a:lstStyle/>
        <a:p>
          <a:endParaRPr lang="pl-PL"/>
        </a:p>
      </dgm:t>
    </dgm:pt>
    <dgm:pt modelId="{B5FC883D-254A-4A44-B7B2-7557BCEAD88C}">
      <dgm:prSet phldrT="[Tekst]"/>
      <dgm:spPr>
        <a:xfrm rot="5400000">
          <a:off x="4146370" y="-1133242"/>
          <a:ext cx="820842" cy="7345615"/>
        </a:xfrm>
        <a:prstGeom prst="round2SameRect">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pPr>
            <a:buChar char="•"/>
          </a:pPr>
          <a:r>
            <a:rPr lang="pl-PL" dirty="0">
              <a:solidFill>
                <a:sysClr val="windowText" lastClr="000000">
                  <a:hueOff val="0"/>
                  <a:satOff val="0"/>
                  <a:lumOff val="0"/>
                  <a:alphaOff val="0"/>
                </a:sysClr>
              </a:solidFill>
              <a:latin typeface="Calibri"/>
              <a:ea typeface="+mn-ea"/>
              <a:cs typeface="+mn-cs"/>
            </a:rPr>
            <a:t>Wybór szkoleń poprzedzony diagnozą pracowników </a:t>
          </a:r>
        </a:p>
      </dgm:t>
    </dgm:pt>
    <dgm:pt modelId="{A93374B1-805D-4606-A8E7-AEDE0167F7C6}" type="parTrans" cxnId="{8496EDEB-5BDF-4B00-8E82-CE877FCE7D62}">
      <dgm:prSet/>
      <dgm:spPr/>
      <dgm:t>
        <a:bodyPr/>
        <a:lstStyle/>
        <a:p>
          <a:endParaRPr lang="pl-PL"/>
        </a:p>
      </dgm:t>
    </dgm:pt>
    <dgm:pt modelId="{A4978EDC-4D50-4949-B8B7-2BAEFB8F2F92}" type="sibTrans" cxnId="{8496EDEB-5BDF-4B00-8E82-CE877FCE7D62}">
      <dgm:prSet/>
      <dgm:spPr/>
      <dgm:t>
        <a:bodyPr/>
        <a:lstStyle/>
        <a:p>
          <a:endParaRPr lang="pl-PL"/>
        </a:p>
      </dgm:t>
    </dgm:pt>
    <dgm:pt modelId="{F65075A3-A4BA-4069-837E-BA5E67A6ED8A}" type="pres">
      <dgm:prSet presAssocID="{B250DF75-E00E-4E63-B231-02BE16C9227D}" presName="linearFlow" presStyleCnt="0">
        <dgm:presLayoutVars>
          <dgm:dir/>
          <dgm:animLvl val="lvl"/>
          <dgm:resizeHandles val="exact"/>
        </dgm:presLayoutVars>
      </dgm:prSet>
      <dgm:spPr/>
    </dgm:pt>
    <dgm:pt modelId="{385088D9-C658-48BA-8BB5-C43B52634C86}" type="pres">
      <dgm:prSet presAssocID="{3383E149-1BE8-4D24-BB68-4608719CC34E}" presName="composite" presStyleCnt="0"/>
      <dgm:spPr/>
    </dgm:pt>
    <dgm:pt modelId="{E4CA5832-8E39-4D52-A612-91E71CB09379}" type="pres">
      <dgm:prSet presAssocID="{3383E149-1BE8-4D24-BB68-4608719CC34E}" presName="parentText" presStyleLbl="alignNode1" presStyleIdx="0" presStyleCnt="3">
        <dgm:presLayoutVars>
          <dgm:chMax val="1"/>
          <dgm:bulletEnabled val="1"/>
        </dgm:presLayoutVars>
      </dgm:prSet>
      <dgm:spPr/>
    </dgm:pt>
    <dgm:pt modelId="{EDE59178-628D-4ED4-ACD2-5B1A2B0BB96C}" type="pres">
      <dgm:prSet presAssocID="{3383E149-1BE8-4D24-BB68-4608719CC34E}" presName="descendantText" presStyleLbl="alignAcc1" presStyleIdx="0" presStyleCnt="3">
        <dgm:presLayoutVars>
          <dgm:bulletEnabled val="1"/>
        </dgm:presLayoutVars>
      </dgm:prSet>
      <dgm:spPr/>
    </dgm:pt>
    <dgm:pt modelId="{7A4176FA-DD3D-464A-8AB5-CE0A2ED8A265}" type="pres">
      <dgm:prSet presAssocID="{B556D8FA-144C-4589-BA42-C1080C099189}" presName="sp" presStyleCnt="0"/>
      <dgm:spPr/>
    </dgm:pt>
    <dgm:pt modelId="{FCE5169C-16FF-4261-8CDD-670BF90BC046}" type="pres">
      <dgm:prSet presAssocID="{806A24D1-4B1D-4A77-B7B4-EED897FF4CF6}" presName="composite" presStyleCnt="0"/>
      <dgm:spPr/>
    </dgm:pt>
    <dgm:pt modelId="{7C3F89A2-2EEC-408B-9FA3-3BE905D7FCDD}" type="pres">
      <dgm:prSet presAssocID="{806A24D1-4B1D-4A77-B7B4-EED897FF4CF6}" presName="parentText" presStyleLbl="alignNode1" presStyleIdx="1" presStyleCnt="3">
        <dgm:presLayoutVars>
          <dgm:chMax val="1"/>
          <dgm:bulletEnabled val="1"/>
        </dgm:presLayoutVars>
      </dgm:prSet>
      <dgm:spPr/>
    </dgm:pt>
    <dgm:pt modelId="{5ACEAC21-51DF-43F5-9417-BC8E5B0A8A2A}" type="pres">
      <dgm:prSet presAssocID="{806A24D1-4B1D-4A77-B7B4-EED897FF4CF6}" presName="descendantText" presStyleLbl="alignAcc1" presStyleIdx="1" presStyleCnt="3">
        <dgm:presLayoutVars>
          <dgm:bulletEnabled val="1"/>
        </dgm:presLayoutVars>
      </dgm:prSet>
      <dgm:spPr/>
    </dgm:pt>
    <dgm:pt modelId="{3AD757B2-B80C-40A3-A38A-DF527CA035CA}" type="pres">
      <dgm:prSet presAssocID="{7414E83F-43B2-4997-AD9A-4427839CDC5B}" presName="sp" presStyleCnt="0"/>
      <dgm:spPr/>
    </dgm:pt>
    <dgm:pt modelId="{0AD49BDA-E53F-42E9-B370-9EFCA3A7966C}" type="pres">
      <dgm:prSet presAssocID="{77BA5296-1619-4B1F-8AFF-C8665746C983}" presName="composite" presStyleCnt="0"/>
      <dgm:spPr/>
    </dgm:pt>
    <dgm:pt modelId="{798A8267-D7C6-44C2-8C0D-313BAE8CE77D}" type="pres">
      <dgm:prSet presAssocID="{77BA5296-1619-4B1F-8AFF-C8665746C983}" presName="parentText" presStyleLbl="alignNode1" presStyleIdx="2" presStyleCnt="3">
        <dgm:presLayoutVars>
          <dgm:chMax val="1"/>
          <dgm:bulletEnabled val="1"/>
        </dgm:presLayoutVars>
      </dgm:prSet>
      <dgm:spPr/>
    </dgm:pt>
    <dgm:pt modelId="{A7AF6A08-AA93-4DBE-A258-EFE197BFCF43}" type="pres">
      <dgm:prSet presAssocID="{77BA5296-1619-4B1F-8AFF-C8665746C983}" presName="descendantText" presStyleLbl="alignAcc1" presStyleIdx="2" presStyleCnt="3">
        <dgm:presLayoutVars>
          <dgm:bulletEnabled val="1"/>
        </dgm:presLayoutVars>
      </dgm:prSet>
      <dgm:spPr/>
    </dgm:pt>
  </dgm:ptLst>
  <dgm:cxnLst>
    <dgm:cxn modelId="{F8074C24-0585-414B-8FF3-FBB200906FF8}" srcId="{3383E149-1BE8-4D24-BB68-4608719CC34E}" destId="{4CB64337-5B9C-4828-BA73-9062E9DF1E2B}" srcOrd="0" destOrd="0" parTransId="{CAE40575-03F0-42D3-810A-A4FBFAF3CD19}" sibTransId="{984AC114-DBEF-46E9-AD14-9F0AFF9311AE}"/>
    <dgm:cxn modelId="{C553DC2B-72CE-4BAA-8E1D-5C2FA0CAD896}" srcId="{806A24D1-4B1D-4A77-B7B4-EED897FF4CF6}" destId="{698909B5-CDC3-4022-A3C3-68446AE6C8E8}" srcOrd="0" destOrd="0" parTransId="{2F7C8B0C-2218-4EA0-BCD4-5A48B5AEE787}" sibTransId="{DAD747FE-6FD5-4DC6-9270-4318C38100BE}"/>
    <dgm:cxn modelId="{4AE9CD64-DCD1-416F-AAD2-48179F37015F}" type="presOf" srcId="{B250DF75-E00E-4E63-B231-02BE16C9227D}" destId="{F65075A3-A4BA-4069-837E-BA5E67A6ED8A}" srcOrd="0" destOrd="0" presId="urn:microsoft.com/office/officeart/2005/8/layout/chevron2"/>
    <dgm:cxn modelId="{B8FC576C-6839-4271-BA3F-4EDB87F3B77E}" type="presOf" srcId="{4CB64337-5B9C-4828-BA73-9062E9DF1E2B}" destId="{EDE59178-628D-4ED4-ACD2-5B1A2B0BB96C}" srcOrd="0" destOrd="0" presId="urn:microsoft.com/office/officeart/2005/8/layout/chevron2"/>
    <dgm:cxn modelId="{D59B7857-F3AB-40B3-A246-D042B161603C}" type="presOf" srcId="{698909B5-CDC3-4022-A3C3-68446AE6C8E8}" destId="{5ACEAC21-51DF-43F5-9417-BC8E5B0A8A2A}" srcOrd="0" destOrd="0" presId="urn:microsoft.com/office/officeart/2005/8/layout/chevron2"/>
    <dgm:cxn modelId="{751DEF79-4013-44B5-AFD9-5B10765753DA}" type="presOf" srcId="{3383E149-1BE8-4D24-BB68-4608719CC34E}" destId="{E4CA5832-8E39-4D52-A612-91E71CB09379}" srcOrd="0" destOrd="0" presId="urn:microsoft.com/office/officeart/2005/8/layout/chevron2"/>
    <dgm:cxn modelId="{000593A4-CFD6-45BC-9A5C-4B901E3DB732}" type="presOf" srcId="{B5FC883D-254A-4A44-B7B2-7557BCEAD88C}" destId="{A7AF6A08-AA93-4DBE-A258-EFE197BFCF43}" srcOrd="0" destOrd="0" presId="urn:microsoft.com/office/officeart/2005/8/layout/chevron2"/>
    <dgm:cxn modelId="{8B72CFA4-0A8B-4106-8BDC-8C12F1E96C1E}" srcId="{B250DF75-E00E-4E63-B231-02BE16C9227D}" destId="{806A24D1-4B1D-4A77-B7B4-EED897FF4CF6}" srcOrd="1" destOrd="0" parTransId="{F7AD03DC-E96A-474D-B27C-2DE74C385B12}" sibTransId="{7414E83F-43B2-4997-AD9A-4427839CDC5B}"/>
    <dgm:cxn modelId="{8A04F3B1-B0B0-4B7D-8B1A-A01658EB1DF1}" srcId="{B250DF75-E00E-4E63-B231-02BE16C9227D}" destId="{77BA5296-1619-4B1F-8AFF-C8665746C983}" srcOrd="2" destOrd="0" parTransId="{60D61D19-2563-4437-88D3-00539C53651B}" sibTransId="{87DB731F-8292-4D09-9C88-6B3043E24C43}"/>
    <dgm:cxn modelId="{A82A30B4-BAFF-4985-895F-499BFF40812D}" type="presOf" srcId="{806A24D1-4B1D-4A77-B7B4-EED897FF4CF6}" destId="{7C3F89A2-2EEC-408B-9FA3-3BE905D7FCDD}" srcOrd="0" destOrd="0" presId="urn:microsoft.com/office/officeart/2005/8/layout/chevron2"/>
    <dgm:cxn modelId="{5EC636C8-763D-4D85-A359-C7AF9497EA90}" srcId="{B250DF75-E00E-4E63-B231-02BE16C9227D}" destId="{3383E149-1BE8-4D24-BB68-4608719CC34E}" srcOrd="0" destOrd="0" parTransId="{150F2D51-398C-4BB9-8257-10A93EC3D83F}" sibTransId="{B556D8FA-144C-4589-BA42-C1080C099189}"/>
    <dgm:cxn modelId="{8496EDEB-5BDF-4B00-8E82-CE877FCE7D62}" srcId="{77BA5296-1619-4B1F-8AFF-C8665746C983}" destId="{B5FC883D-254A-4A44-B7B2-7557BCEAD88C}" srcOrd="0" destOrd="0" parTransId="{A93374B1-805D-4606-A8E7-AEDE0167F7C6}" sibTransId="{A4978EDC-4D50-4949-B8B7-2BAEFB8F2F92}"/>
    <dgm:cxn modelId="{9246D7FC-4C7F-4D4F-9B19-1205CD903667}" type="presOf" srcId="{77BA5296-1619-4B1F-8AFF-C8665746C983}" destId="{798A8267-D7C6-44C2-8C0D-313BAE8CE77D}" srcOrd="0" destOrd="0" presId="urn:microsoft.com/office/officeart/2005/8/layout/chevron2"/>
    <dgm:cxn modelId="{BDA178E0-C006-4F7B-9DDC-7AE972F958BA}" type="presParOf" srcId="{F65075A3-A4BA-4069-837E-BA5E67A6ED8A}" destId="{385088D9-C658-48BA-8BB5-C43B52634C86}" srcOrd="0" destOrd="0" presId="urn:microsoft.com/office/officeart/2005/8/layout/chevron2"/>
    <dgm:cxn modelId="{5ACA0D2E-EFD9-4CD9-9770-D0829ABE0266}" type="presParOf" srcId="{385088D9-C658-48BA-8BB5-C43B52634C86}" destId="{E4CA5832-8E39-4D52-A612-91E71CB09379}" srcOrd="0" destOrd="0" presId="urn:microsoft.com/office/officeart/2005/8/layout/chevron2"/>
    <dgm:cxn modelId="{1FCA5D93-C5C5-4C15-AC54-AED2289E201C}" type="presParOf" srcId="{385088D9-C658-48BA-8BB5-C43B52634C86}" destId="{EDE59178-628D-4ED4-ACD2-5B1A2B0BB96C}" srcOrd="1" destOrd="0" presId="urn:microsoft.com/office/officeart/2005/8/layout/chevron2"/>
    <dgm:cxn modelId="{064F5A6D-3744-4D67-B066-1A75C7EDD03B}" type="presParOf" srcId="{F65075A3-A4BA-4069-837E-BA5E67A6ED8A}" destId="{7A4176FA-DD3D-464A-8AB5-CE0A2ED8A265}" srcOrd="1" destOrd="0" presId="urn:microsoft.com/office/officeart/2005/8/layout/chevron2"/>
    <dgm:cxn modelId="{DAF364A4-2B2C-4DD8-9418-CE960D9765A1}" type="presParOf" srcId="{F65075A3-A4BA-4069-837E-BA5E67A6ED8A}" destId="{FCE5169C-16FF-4261-8CDD-670BF90BC046}" srcOrd="2" destOrd="0" presId="urn:microsoft.com/office/officeart/2005/8/layout/chevron2"/>
    <dgm:cxn modelId="{F05DBF51-CF20-4EE7-A3A2-2634D1D21D9C}" type="presParOf" srcId="{FCE5169C-16FF-4261-8CDD-670BF90BC046}" destId="{7C3F89A2-2EEC-408B-9FA3-3BE905D7FCDD}" srcOrd="0" destOrd="0" presId="urn:microsoft.com/office/officeart/2005/8/layout/chevron2"/>
    <dgm:cxn modelId="{04995A34-CF18-4173-9C83-554C2849DDD5}" type="presParOf" srcId="{FCE5169C-16FF-4261-8CDD-670BF90BC046}" destId="{5ACEAC21-51DF-43F5-9417-BC8E5B0A8A2A}" srcOrd="1" destOrd="0" presId="urn:microsoft.com/office/officeart/2005/8/layout/chevron2"/>
    <dgm:cxn modelId="{A5ABA759-6C25-43BC-83CF-A083B9FF95F9}" type="presParOf" srcId="{F65075A3-A4BA-4069-837E-BA5E67A6ED8A}" destId="{3AD757B2-B80C-40A3-A38A-DF527CA035CA}" srcOrd="3" destOrd="0" presId="urn:microsoft.com/office/officeart/2005/8/layout/chevron2"/>
    <dgm:cxn modelId="{3004445A-4A7A-41ED-B55F-FC507E6BB325}" type="presParOf" srcId="{F65075A3-A4BA-4069-837E-BA5E67A6ED8A}" destId="{0AD49BDA-E53F-42E9-B370-9EFCA3A7966C}" srcOrd="4" destOrd="0" presId="urn:microsoft.com/office/officeart/2005/8/layout/chevron2"/>
    <dgm:cxn modelId="{58E55BD6-17B9-4E6E-9B91-4DF05CFC08E2}" type="presParOf" srcId="{0AD49BDA-E53F-42E9-B370-9EFCA3A7966C}" destId="{798A8267-D7C6-44C2-8C0D-313BAE8CE77D}" srcOrd="0" destOrd="0" presId="urn:microsoft.com/office/officeart/2005/8/layout/chevron2"/>
    <dgm:cxn modelId="{47FB4AC1-F680-456A-A20E-C842A3ADAF95}" type="presParOf" srcId="{0AD49BDA-E53F-42E9-B370-9EFCA3A7966C}" destId="{A7AF6A08-AA93-4DBE-A258-EFE197BFCF43}"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A8C125-CBB4-4359-BB87-52CEA970F2EF}" type="doc">
      <dgm:prSet loTypeId="urn:microsoft.com/office/officeart/2005/8/layout/hList7" loCatId="list" qsTypeId="urn:microsoft.com/office/officeart/2005/8/quickstyle/simple1" qsCatId="simple" csTypeId="urn:microsoft.com/office/officeart/2005/8/colors/accent4_2" csCatId="accent4" phldr="1"/>
      <dgm:spPr/>
    </dgm:pt>
    <dgm:pt modelId="{C99281C8-7885-432D-B91A-04544E7D3211}">
      <dgm:prSet phldrT="[Tekst]"/>
      <dgm:spPr>
        <a:xfrm>
          <a:off x="1829" y="0"/>
          <a:ext cx="2846179" cy="4176464"/>
        </a:xfrm>
        <a:prstGeom prst="roundRect">
          <a:avLst>
            <a:gd name="adj" fmla="val 10000"/>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dirty="0">
              <a:solidFill>
                <a:sysClr val="window" lastClr="FFFFFF"/>
              </a:solidFill>
              <a:latin typeface="Calibri"/>
              <a:ea typeface="+mn-ea"/>
              <a:cs typeface="+mn-cs"/>
            </a:rPr>
            <a:t>Wsparcie psychologiczne</a:t>
          </a:r>
        </a:p>
      </dgm:t>
    </dgm:pt>
    <dgm:pt modelId="{FCCB2CE1-7578-4055-AF68-E2B3B6DB4718}" type="parTrans" cxnId="{3EC4CAD3-AE07-41FD-BE18-FF3F7F88BD4A}">
      <dgm:prSet/>
      <dgm:spPr/>
      <dgm:t>
        <a:bodyPr/>
        <a:lstStyle/>
        <a:p>
          <a:endParaRPr lang="pl-PL"/>
        </a:p>
      </dgm:t>
    </dgm:pt>
    <dgm:pt modelId="{FF6ECEE1-E876-4A67-B838-71A82504EB47}" type="sibTrans" cxnId="{3EC4CAD3-AE07-41FD-BE18-FF3F7F88BD4A}">
      <dgm:prSet/>
      <dgm:spPr/>
      <dgm:t>
        <a:bodyPr/>
        <a:lstStyle/>
        <a:p>
          <a:endParaRPr lang="pl-PL"/>
        </a:p>
      </dgm:t>
    </dgm:pt>
    <dgm:pt modelId="{87A868E7-6D9F-4C4E-80A7-B5C7FB3E2652}">
      <dgm:prSet phldrT="[Tekst]"/>
      <dgm:spPr>
        <a:xfrm>
          <a:off x="2933394" y="0"/>
          <a:ext cx="2846179" cy="4176464"/>
        </a:xfrm>
        <a:prstGeom prst="roundRect">
          <a:avLst>
            <a:gd name="adj" fmla="val 10000"/>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dirty="0">
              <a:solidFill>
                <a:sysClr val="window" lastClr="FFFFFF"/>
              </a:solidFill>
              <a:latin typeface="Calibri"/>
              <a:ea typeface="+mn-ea"/>
              <a:cs typeface="+mn-cs"/>
            </a:rPr>
            <a:t>Szkolenia w systemie BUR</a:t>
          </a:r>
        </a:p>
      </dgm:t>
    </dgm:pt>
    <dgm:pt modelId="{1C15C8F5-A67E-41E1-BBCF-5C2DF9BC6A77}" type="parTrans" cxnId="{25DDEBAE-397F-4DBC-B10D-F117A47808C3}">
      <dgm:prSet/>
      <dgm:spPr/>
      <dgm:t>
        <a:bodyPr/>
        <a:lstStyle/>
        <a:p>
          <a:endParaRPr lang="pl-PL"/>
        </a:p>
      </dgm:t>
    </dgm:pt>
    <dgm:pt modelId="{98D6E330-0B8C-4688-B28B-C2CFDB4BC674}" type="sibTrans" cxnId="{25DDEBAE-397F-4DBC-B10D-F117A47808C3}">
      <dgm:prSet/>
      <dgm:spPr/>
      <dgm:t>
        <a:bodyPr/>
        <a:lstStyle/>
        <a:p>
          <a:endParaRPr lang="pl-PL"/>
        </a:p>
      </dgm:t>
    </dgm:pt>
    <dgm:pt modelId="{12CE08B0-3C60-497C-9FC8-7E99AC502546}">
      <dgm:prSet phldrT="[Tekst]"/>
      <dgm:spPr>
        <a:xfrm>
          <a:off x="5864959" y="0"/>
          <a:ext cx="2846179" cy="4176464"/>
        </a:xfrm>
        <a:prstGeom prst="roundRect">
          <a:avLst>
            <a:gd name="adj" fmla="val 10000"/>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pl-PL" dirty="0">
              <a:solidFill>
                <a:sysClr val="window" lastClr="FFFFFF"/>
              </a:solidFill>
              <a:latin typeface="Calibri"/>
              <a:ea typeface="+mn-ea"/>
              <a:cs typeface="+mn-cs"/>
            </a:rPr>
            <a:t>Wsparcie towarzyszące dla uczestników</a:t>
          </a:r>
        </a:p>
      </dgm:t>
    </dgm:pt>
    <dgm:pt modelId="{ACE42351-D16F-4924-98F3-E926C6FBC82E}" type="parTrans" cxnId="{33C96EFC-1B8D-4BF0-BEBB-593A7368F9E4}">
      <dgm:prSet/>
      <dgm:spPr/>
      <dgm:t>
        <a:bodyPr/>
        <a:lstStyle/>
        <a:p>
          <a:endParaRPr lang="pl-PL"/>
        </a:p>
      </dgm:t>
    </dgm:pt>
    <dgm:pt modelId="{19C35584-DD9B-46FA-92ED-368047CA53DF}" type="sibTrans" cxnId="{33C96EFC-1B8D-4BF0-BEBB-593A7368F9E4}">
      <dgm:prSet/>
      <dgm:spPr/>
      <dgm:t>
        <a:bodyPr/>
        <a:lstStyle/>
        <a:p>
          <a:endParaRPr lang="pl-PL"/>
        </a:p>
      </dgm:t>
    </dgm:pt>
    <dgm:pt modelId="{D33A0487-A22E-40DE-98F6-BE3948E93717}" type="pres">
      <dgm:prSet presAssocID="{9FA8C125-CBB4-4359-BB87-52CEA970F2EF}" presName="Name0" presStyleCnt="0">
        <dgm:presLayoutVars>
          <dgm:dir/>
          <dgm:resizeHandles val="exact"/>
        </dgm:presLayoutVars>
      </dgm:prSet>
      <dgm:spPr/>
    </dgm:pt>
    <dgm:pt modelId="{4976B3ED-D07E-42E2-92C6-653DEE2F0251}" type="pres">
      <dgm:prSet presAssocID="{9FA8C125-CBB4-4359-BB87-52CEA970F2EF}" presName="fgShape" presStyleLbl="fgShp" presStyleIdx="0" presStyleCnt="1"/>
      <dgm:spPr>
        <a:xfrm>
          <a:off x="348518" y="3341171"/>
          <a:ext cx="8015930" cy="626469"/>
        </a:xfrm>
        <a:prstGeom prst="leftRightArrow">
          <a:avLst/>
        </a:prstGeom>
        <a:solidFill>
          <a:srgbClr val="8064A2">
            <a:tint val="60000"/>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D541E14C-240D-4D81-9EA0-9446E0360040}" type="pres">
      <dgm:prSet presAssocID="{9FA8C125-CBB4-4359-BB87-52CEA970F2EF}" presName="linComp" presStyleCnt="0"/>
      <dgm:spPr/>
    </dgm:pt>
    <dgm:pt modelId="{84172120-FFCC-4A95-A8A1-77FD49180B55}" type="pres">
      <dgm:prSet presAssocID="{C99281C8-7885-432D-B91A-04544E7D3211}" presName="compNode" presStyleCnt="0"/>
      <dgm:spPr/>
    </dgm:pt>
    <dgm:pt modelId="{64CEB210-D078-49D8-8546-E791A8F791CD}" type="pres">
      <dgm:prSet presAssocID="{C99281C8-7885-432D-B91A-04544E7D3211}" presName="bkgdShape" presStyleLbl="node1" presStyleIdx="0" presStyleCnt="3"/>
      <dgm:spPr/>
    </dgm:pt>
    <dgm:pt modelId="{DCA98628-68FA-4A65-B785-251E665BA0CF}" type="pres">
      <dgm:prSet presAssocID="{C99281C8-7885-432D-B91A-04544E7D3211}" presName="nodeTx" presStyleLbl="node1" presStyleIdx="0" presStyleCnt="3">
        <dgm:presLayoutVars>
          <dgm:bulletEnabled val="1"/>
        </dgm:presLayoutVars>
      </dgm:prSet>
      <dgm:spPr/>
    </dgm:pt>
    <dgm:pt modelId="{2734EC02-C958-4934-935E-75DDC6106F34}" type="pres">
      <dgm:prSet presAssocID="{C99281C8-7885-432D-B91A-04544E7D3211}" presName="invisiNode" presStyleLbl="node1" presStyleIdx="0" presStyleCnt="3"/>
      <dgm:spPr/>
    </dgm:pt>
    <dgm:pt modelId="{114B291B-8EDD-4DED-9F10-21227070FFC6}" type="pres">
      <dgm:prSet presAssocID="{C99281C8-7885-432D-B91A-04544E7D3211}" presName="imagNode" presStyleLbl="fgImgPlace1" presStyleIdx="0" presStyleCnt="3"/>
      <dgm:spPr>
        <a:xfrm>
          <a:off x="729537" y="250587"/>
          <a:ext cx="1390762" cy="139076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Meeting"/>
        </a:ext>
      </dgm:extLst>
    </dgm:pt>
    <dgm:pt modelId="{9A675CE7-10D6-4D12-A7FB-34C307446C1B}" type="pres">
      <dgm:prSet presAssocID="{FF6ECEE1-E876-4A67-B838-71A82504EB47}" presName="sibTrans" presStyleLbl="sibTrans2D1" presStyleIdx="0" presStyleCnt="0"/>
      <dgm:spPr/>
    </dgm:pt>
    <dgm:pt modelId="{F892FB1F-8C3B-4322-B3A2-C7B1B053F3FF}" type="pres">
      <dgm:prSet presAssocID="{87A868E7-6D9F-4C4E-80A7-B5C7FB3E2652}" presName="compNode" presStyleCnt="0"/>
      <dgm:spPr/>
    </dgm:pt>
    <dgm:pt modelId="{3A13DD78-FFEC-4D9F-A327-187A80ECA9B0}" type="pres">
      <dgm:prSet presAssocID="{87A868E7-6D9F-4C4E-80A7-B5C7FB3E2652}" presName="bkgdShape" presStyleLbl="node1" presStyleIdx="1" presStyleCnt="3"/>
      <dgm:spPr/>
    </dgm:pt>
    <dgm:pt modelId="{BA9FBE56-A08B-43A7-9B56-AA7622E29B2C}" type="pres">
      <dgm:prSet presAssocID="{87A868E7-6D9F-4C4E-80A7-B5C7FB3E2652}" presName="nodeTx" presStyleLbl="node1" presStyleIdx="1" presStyleCnt="3">
        <dgm:presLayoutVars>
          <dgm:bulletEnabled val="1"/>
        </dgm:presLayoutVars>
      </dgm:prSet>
      <dgm:spPr/>
    </dgm:pt>
    <dgm:pt modelId="{A30993CB-215C-4621-A4A0-6222A3351FB7}" type="pres">
      <dgm:prSet presAssocID="{87A868E7-6D9F-4C4E-80A7-B5C7FB3E2652}" presName="invisiNode" presStyleLbl="node1" presStyleIdx="1" presStyleCnt="3"/>
      <dgm:spPr/>
    </dgm:pt>
    <dgm:pt modelId="{BA68FB61-CF48-4301-96FC-ED260BD029AE}" type="pres">
      <dgm:prSet presAssocID="{87A868E7-6D9F-4C4E-80A7-B5C7FB3E2652}" presName="imagNode" presStyleLbl="fgImgPlace1" presStyleIdx="1" presStyleCnt="3"/>
      <dgm:spPr>
        <a:xfrm>
          <a:off x="3661102" y="250587"/>
          <a:ext cx="1390762" cy="1390762"/>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Paragon z wypełnieniem pełnym"/>
        </a:ext>
      </dgm:extLst>
    </dgm:pt>
    <dgm:pt modelId="{CA535254-8AE2-402C-8D69-54A6AD0F0FF0}" type="pres">
      <dgm:prSet presAssocID="{98D6E330-0B8C-4688-B28B-C2CFDB4BC674}" presName="sibTrans" presStyleLbl="sibTrans2D1" presStyleIdx="0" presStyleCnt="0"/>
      <dgm:spPr/>
    </dgm:pt>
    <dgm:pt modelId="{839AD194-4AB6-4991-B431-E44500C44841}" type="pres">
      <dgm:prSet presAssocID="{12CE08B0-3C60-497C-9FC8-7E99AC502546}" presName="compNode" presStyleCnt="0"/>
      <dgm:spPr/>
    </dgm:pt>
    <dgm:pt modelId="{1B9D7633-D906-4BCC-9AB9-AEA1DBCA8811}" type="pres">
      <dgm:prSet presAssocID="{12CE08B0-3C60-497C-9FC8-7E99AC502546}" presName="bkgdShape" presStyleLbl="node1" presStyleIdx="2" presStyleCnt="3"/>
      <dgm:spPr/>
    </dgm:pt>
    <dgm:pt modelId="{C75302D3-C3F3-492D-A485-928C1B2F7F56}" type="pres">
      <dgm:prSet presAssocID="{12CE08B0-3C60-497C-9FC8-7E99AC502546}" presName="nodeTx" presStyleLbl="node1" presStyleIdx="2" presStyleCnt="3">
        <dgm:presLayoutVars>
          <dgm:bulletEnabled val="1"/>
        </dgm:presLayoutVars>
      </dgm:prSet>
      <dgm:spPr/>
    </dgm:pt>
    <dgm:pt modelId="{869F13F9-8C4B-41DD-8457-16AAB5AFAAAF}" type="pres">
      <dgm:prSet presAssocID="{12CE08B0-3C60-497C-9FC8-7E99AC502546}" presName="invisiNode" presStyleLbl="node1" presStyleIdx="2" presStyleCnt="3"/>
      <dgm:spPr/>
    </dgm:pt>
    <dgm:pt modelId="{1109F559-B249-464E-BEFA-D3C4F8772386}" type="pres">
      <dgm:prSet presAssocID="{12CE08B0-3C60-497C-9FC8-7E99AC502546}" presName="imagNode" presStyleLbl="fgImgPlace1" presStyleIdx="2" presStyleCnt="3"/>
      <dgm:spPr>
        <a:xfrm>
          <a:off x="6592667" y="250587"/>
          <a:ext cx="1390762" cy="139076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ysClr val="window" lastClr="FFFFFF">
              <a:hueOff val="0"/>
              <a:satOff val="0"/>
              <a:lumOff val="0"/>
              <a:alphaOff val="0"/>
            </a:sysClr>
          </a:solidFill>
          <a:prstDash val="solid"/>
        </a:ln>
        <a:effectLst/>
      </dgm:spPr>
      <dgm:extLst>
        <a:ext uri="{E40237B7-FDA0-4F09-8148-C483321AD2D9}">
          <dgm14:cNvPr xmlns:dgm14="http://schemas.microsoft.com/office/drawing/2010/diagram" id="0" name="" descr="Scales of Justice"/>
        </a:ext>
      </dgm:extLst>
    </dgm:pt>
  </dgm:ptLst>
  <dgm:cxnLst>
    <dgm:cxn modelId="{51DE4D11-BE8D-46B7-8A7C-EB8D9C22F1C7}" type="presOf" srcId="{12CE08B0-3C60-497C-9FC8-7E99AC502546}" destId="{1B9D7633-D906-4BCC-9AB9-AEA1DBCA8811}" srcOrd="0" destOrd="0" presId="urn:microsoft.com/office/officeart/2005/8/layout/hList7"/>
    <dgm:cxn modelId="{8494D146-2C9D-4376-AF9E-8337599835BA}" type="presOf" srcId="{12CE08B0-3C60-497C-9FC8-7E99AC502546}" destId="{C75302D3-C3F3-492D-A485-928C1B2F7F56}" srcOrd="1" destOrd="0" presId="urn:microsoft.com/office/officeart/2005/8/layout/hList7"/>
    <dgm:cxn modelId="{B57DC075-979D-42A4-8400-5E5F0F827E19}" type="presOf" srcId="{87A868E7-6D9F-4C4E-80A7-B5C7FB3E2652}" destId="{BA9FBE56-A08B-43A7-9B56-AA7622E29B2C}" srcOrd="1" destOrd="0" presId="urn:microsoft.com/office/officeart/2005/8/layout/hList7"/>
    <dgm:cxn modelId="{9F255C59-DED1-4F4B-96F7-EDC168C0A7B2}" type="presOf" srcId="{FF6ECEE1-E876-4A67-B838-71A82504EB47}" destId="{9A675CE7-10D6-4D12-A7FB-34C307446C1B}" srcOrd="0" destOrd="0" presId="urn:microsoft.com/office/officeart/2005/8/layout/hList7"/>
    <dgm:cxn modelId="{30E519A0-43AD-45E9-960A-9D7E5A83FB77}" type="presOf" srcId="{9FA8C125-CBB4-4359-BB87-52CEA970F2EF}" destId="{D33A0487-A22E-40DE-98F6-BE3948E93717}" srcOrd="0" destOrd="0" presId="urn:microsoft.com/office/officeart/2005/8/layout/hList7"/>
    <dgm:cxn modelId="{25DDEBAE-397F-4DBC-B10D-F117A47808C3}" srcId="{9FA8C125-CBB4-4359-BB87-52CEA970F2EF}" destId="{87A868E7-6D9F-4C4E-80A7-B5C7FB3E2652}" srcOrd="1" destOrd="0" parTransId="{1C15C8F5-A67E-41E1-BBCF-5C2DF9BC6A77}" sibTransId="{98D6E330-0B8C-4688-B28B-C2CFDB4BC674}"/>
    <dgm:cxn modelId="{AA0CC7B4-3C61-425E-8BA5-BD6AC0A95E14}" type="presOf" srcId="{87A868E7-6D9F-4C4E-80A7-B5C7FB3E2652}" destId="{3A13DD78-FFEC-4D9F-A327-187A80ECA9B0}" srcOrd="0" destOrd="0" presId="urn:microsoft.com/office/officeart/2005/8/layout/hList7"/>
    <dgm:cxn modelId="{8B715ED2-BC19-4A17-9A58-E3748E69E0A7}" type="presOf" srcId="{C99281C8-7885-432D-B91A-04544E7D3211}" destId="{64CEB210-D078-49D8-8546-E791A8F791CD}" srcOrd="0" destOrd="0" presId="urn:microsoft.com/office/officeart/2005/8/layout/hList7"/>
    <dgm:cxn modelId="{3EC4CAD3-AE07-41FD-BE18-FF3F7F88BD4A}" srcId="{9FA8C125-CBB4-4359-BB87-52CEA970F2EF}" destId="{C99281C8-7885-432D-B91A-04544E7D3211}" srcOrd="0" destOrd="0" parTransId="{FCCB2CE1-7578-4055-AF68-E2B3B6DB4718}" sibTransId="{FF6ECEE1-E876-4A67-B838-71A82504EB47}"/>
    <dgm:cxn modelId="{317121E6-D060-44D5-93B8-9B6DA6CA1A55}" type="presOf" srcId="{C99281C8-7885-432D-B91A-04544E7D3211}" destId="{DCA98628-68FA-4A65-B785-251E665BA0CF}" srcOrd="1" destOrd="0" presId="urn:microsoft.com/office/officeart/2005/8/layout/hList7"/>
    <dgm:cxn modelId="{CA7DB8EE-C90B-4E3E-9170-B96AA3FC62D6}" type="presOf" srcId="{98D6E330-0B8C-4688-B28B-C2CFDB4BC674}" destId="{CA535254-8AE2-402C-8D69-54A6AD0F0FF0}" srcOrd="0" destOrd="0" presId="urn:microsoft.com/office/officeart/2005/8/layout/hList7"/>
    <dgm:cxn modelId="{33C96EFC-1B8D-4BF0-BEBB-593A7368F9E4}" srcId="{9FA8C125-CBB4-4359-BB87-52CEA970F2EF}" destId="{12CE08B0-3C60-497C-9FC8-7E99AC502546}" srcOrd="2" destOrd="0" parTransId="{ACE42351-D16F-4924-98F3-E926C6FBC82E}" sibTransId="{19C35584-DD9B-46FA-92ED-368047CA53DF}"/>
    <dgm:cxn modelId="{A773F35F-2781-41B4-BF2D-4614202BF2AD}" type="presParOf" srcId="{D33A0487-A22E-40DE-98F6-BE3948E93717}" destId="{4976B3ED-D07E-42E2-92C6-653DEE2F0251}" srcOrd="0" destOrd="0" presId="urn:microsoft.com/office/officeart/2005/8/layout/hList7"/>
    <dgm:cxn modelId="{F79F3226-EC65-488C-9A87-63436FF16A9B}" type="presParOf" srcId="{D33A0487-A22E-40DE-98F6-BE3948E93717}" destId="{D541E14C-240D-4D81-9EA0-9446E0360040}" srcOrd="1" destOrd="0" presId="urn:microsoft.com/office/officeart/2005/8/layout/hList7"/>
    <dgm:cxn modelId="{DB71DB5E-764D-45A4-9974-BB3AA8E683A0}" type="presParOf" srcId="{D541E14C-240D-4D81-9EA0-9446E0360040}" destId="{84172120-FFCC-4A95-A8A1-77FD49180B55}" srcOrd="0" destOrd="0" presId="urn:microsoft.com/office/officeart/2005/8/layout/hList7"/>
    <dgm:cxn modelId="{6FAFE152-E1AB-4079-B607-3F2A1E0628CB}" type="presParOf" srcId="{84172120-FFCC-4A95-A8A1-77FD49180B55}" destId="{64CEB210-D078-49D8-8546-E791A8F791CD}" srcOrd="0" destOrd="0" presId="urn:microsoft.com/office/officeart/2005/8/layout/hList7"/>
    <dgm:cxn modelId="{C0B85246-F95C-4E8A-9852-FDE9B2232708}" type="presParOf" srcId="{84172120-FFCC-4A95-A8A1-77FD49180B55}" destId="{DCA98628-68FA-4A65-B785-251E665BA0CF}" srcOrd="1" destOrd="0" presId="urn:microsoft.com/office/officeart/2005/8/layout/hList7"/>
    <dgm:cxn modelId="{40ECA1F2-34E3-4E81-9C79-CCAE4EDDE96B}" type="presParOf" srcId="{84172120-FFCC-4A95-A8A1-77FD49180B55}" destId="{2734EC02-C958-4934-935E-75DDC6106F34}" srcOrd="2" destOrd="0" presId="urn:microsoft.com/office/officeart/2005/8/layout/hList7"/>
    <dgm:cxn modelId="{2194000C-69E2-47A0-B4F8-8AA566EF73A3}" type="presParOf" srcId="{84172120-FFCC-4A95-A8A1-77FD49180B55}" destId="{114B291B-8EDD-4DED-9F10-21227070FFC6}" srcOrd="3" destOrd="0" presId="urn:microsoft.com/office/officeart/2005/8/layout/hList7"/>
    <dgm:cxn modelId="{F3472FAE-46AC-4E37-90A9-6C8D3AEC9691}" type="presParOf" srcId="{D541E14C-240D-4D81-9EA0-9446E0360040}" destId="{9A675CE7-10D6-4D12-A7FB-34C307446C1B}" srcOrd="1" destOrd="0" presId="urn:microsoft.com/office/officeart/2005/8/layout/hList7"/>
    <dgm:cxn modelId="{AE6556C5-A9A7-4181-8756-866CA115D661}" type="presParOf" srcId="{D541E14C-240D-4D81-9EA0-9446E0360040}" destId="{F892FB1F-8C3B-4322-B3A2-C7B1B053F3FF}" srcOrd="2" destOrd="0" presId="urn:microsoft.com/office/officeart/2005/8/layout/hList7"/>
    <dgm:cxn modelId="{C0D2BA9F-15D0-49AF-AFB5-1C61D3D09A83}" type="presParOf" srcId="{F892FB1F-8C3B-4322-B3A2-C7B1B053F3FF}" destId="{3A13DD78-FFEC-4D9F-A327-187A80ECA9B0}" srcOrd="0" destOrd="0" presId="urn:microsoft.com/office/officeart/2005/8/layout/hList7"/>
    <dgm:cxn modelId="{72064B0F-3079-4DF4-A6F5-C4A9B6260F0F}" type="presParOf" srcId="{F892FB1F-8C3B-4322-B3A2-C7B1B053F3FF}" destId="{BA9FBE56-A08B-43A7-9B56-AA7622E29B2C}" srcOrd="1" destOrd="0" presId="urn:microsoft.com/office/officeart/2005/8/layout/hList7"/>
    <dgm:cxn modelId="{891227D7-7715-43B2-96D7-E85240123F73}" type="presParOf" srcId="{F892FB1F-8C3B-4322-B3A2-C7B1B053F3FF}" destId="{A30993CB-215C-4621-A4A0-6222A3351FB7}" srcOrd="2" destOrd="0" presId="urn:microsoft.com/office/officeart/2005/8/layout/hList7"/>
    <dgm:cxn modelId="{9439DC89-C2CB-48D8-9994-F42F8AA687FA}" type="presParOf" srcId="{F892FB1F-8C3B-4322-B3A2-C7B1B053F3FF}" destId="{BA68FB61-CF48-4301-96FC-ED260BD029AE}" srcOrd="3" destOrd="0" presId="urn:microsoft.com/office/officeart/2005/8/layout/hList7"/>
    <dgm:cxn modelId="{F414DB78-AFEF-4B6B-81D0-2CDF3CE9A7B6}" type="presParOf" srcId="{D541E14C-240D-4D81-9EA0-9446E0360040}" destId="{CA535254-8AE2-402C-8D69-54A6AD0F0FF0}" srcOrd="3" destOrd="0" presId="urn:microsoft.com/office/officeart/2005/8/layout/hList7"/>
    <dgm:cxn modelId="{64F75318-6799-4BA1-AB86-459F7DB4D509}" type="presParOf" srcId="{D541E14C-240D-4D81-9EA0-9446E0360040}" destId="{839AD194-4AB6-4991-B431-E44500C44841}" srcOrd="4" destOrd="0" presId="urn:microsoft.com/office/officeart/2005/8/layout/hList7"/>
    <dgm:cxn modelId="{6E1A30BC-42C8-4B30-B42D-4A3097616B94}" type="presParOf" srcId="{839AD194-4AB6-4991-B431-E44500C44841}" destId="{1B9D7633-D906-4BCC-9AB9-AEA1DBCA8811}" srcOrd="0" destOrd="0" presId="urn:microsoft.com/office/officeart/2005/8/layout/hList7"/>
    <dgm:cxn modelId="{EE59B33D-ADAB-4C35-AB23-D9944336EA61}" type="presParOf" srcId="{839AD194-4AB6-4991-B431-E44500C44841}" destId="{C75302D3-C3F3-492D-A485-928C1B2F7F56}" srcOrd="1" destOrd="0" presId="urn:microsoft.com/office/officeart/2005/8/layout/hList7"/>
    <dgm:cxn modelId="{AB204EAA-F69B-4E5A-855D-56E4EACD14B5}" type="presParOf" srcId="{839AD194-4AB6-4991-B431-E44500C44841}" destId="{869F13F9-8C4B-41DD-8457-16AAB5AFAAAF}" srcOrd="2" destOrd="0" presId="urn:microsoft.com/office/officeart/2005/8/layout/hList7"/>
    <dgm:cxn modelId="{B0196C60-311A-4099-9917-EDB92BE030CB}" type="presParOf" srcId="{839AD194-4AB6-4991-B431-E44500C44841}" destId="{1109F559-B249-464E-BEFA-D3C4F8772386}"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8BA12B-4B82-4F1B-86BA-C104EC4954D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pl-PL"/>
        </a:p>
      </dgm:t>
    </dgm:pt>
    <dgm:pt modelId="{D4B2FB51-1D84-4E78-9DE9-B15F934551B8}">
      <dgm:prSet phldrT="[Tekst]" custT="1"/>
      <dgm:spPr/>
      <dgm:t>
        <a:bodyPr/>
        <a:lstStyle/>
        <a:p>
          <a:r>
            <a:rPr lang="pl-PL" sz="1000" dirty="0">
              <a:latin typeface="Arial" panose="020B0604020202020204" pitchFamily="34" charset="0"/>
              <a:cs typeface="Arial" panose="020B0604020202020204" pitchFamily="34" charset="0"/>
            </a:rPr>
            <a:t>osoba powracająca na rynek pracy po przerwie związanej z opieką nad: </a:t>
          </a:r>
          <a:endParaRPr lang="pl-PL" sz="1000" dirty="0"/>
        </a:p>
      </dgm:t>
    </dgm:pt>
    <dgm:pt modelId="{674F7462-4603-43E6-9B27-31DA679B9939}" type="parTrans" cxnId="{C2C6404C-A06A-429F-99DB-73E68154FD0D}">
      <dgm:prSet/>
      <dgm:spPr/>
      <dgm:t>
        <a:bodyPr/>
        <a:lstStyle/>
        <a:p>
          <a:endParaRPr lang="pl-PL"/>
        </a:p>
      </dgm:t>
    </dgm:pt>
    <dgm:pt modelId="{6F02A526-3ED2-477E-BFFE-792511E97D42}" type="sibTrans" cxnId="{C2C6404C-A06A-429F-99DB-73E68154FD0D}">
      <dgm:prSet/>
      <dgm:spPr/>
      <dgm:t>
        <a:bodyPr/>
        <a:lstStyle/>
        <a:p>
          <a:endParaRPr lang="pl-PL"/>
        </a:p>
      </dgm:t>
    </dgm:pt>
    <dgm:pt modelId="{BE5CC200-0879-40BF-B11A-060999E52285}">
      <dgm:prSet phldrT="[Tekst]" custT="1"/>
      <dgm:spPr/>
      <dgm:t>
        <a:bodyPr/>
        <a:lstStyle/>
        <a:p>
          <a:r>
            <a:rPr lang="pl-PL" sz="1000" dirty="0">
              <a:latin typeface="Arial" panose="020B0604020202020204" pitchFamily="34" charset="0"/>
              <a:cs typeface="Arial" panose="020B0604020202020204" pitchFamily="34" charset="0"/>
            </a:rPr>
            <a:t>dzieckiem</a:t>
          </a:r>
          <a:endParaRPr lang="pl-PL" sz="1000" dirty="0"/>
        </a:p>
      </dgm:t>
    </dgm:pt>
    <dgm:pt modelId="{80267104-00B3-45E6-822F-5645953D532D}" type="parTrans" cxnId="{E81C01E1-7054-47C2-9B86-64950A77DE13}">
      <dgm:prSet custT="1"/>
      <dgm:spPr/>
      <dgm:t>
        <a:bodyPr/>
        <a:lstStyle/>
        <a:p>
          <a:endParaRPr lang="pl-PL" sz="1000"/>
        </a:p>
      </dgm:t>
    </dgm:pt>
    <dgm:pt modelId="{6B7A8461-AE72-422A-915C-0A53AF7C5DDA}" type="sibTrans" cxnId="{E81C01E1-7054-47C2-9B86-64950A77DE13}">
      <dgm:prSet/>
      <dgm:spPr/>
      <dgm:t>
        <a:bodyPr/>
        <a:lstStyle/>
        <a:p>
          <a:endParaRPr lang="pl-PL"/>
        </a:p>
      </dgm:t>
    </dgm:pt>
    <dgm:pt modelId="{81F11B75-80EE-489C-A179-1A783E55D22B}">
      <dgm:prSet phldrT="[Tekst]" custT="1"/>
      <dgm:spPr/>
      <dgm:t>
        <a:bodyPr/>
        <a:lstStyle/>
        <a:p>
          <a:r>
            <a:rPr lang="pl-PL" sz="1000" dirty="0">
              <a:latin typeface="Arial" panose="020B0604020202020204" pitchFamily="34" charset="0"/>
              <a:cs typeface="Arial" panose="020B0604020202020204" pitchFamily="34" charset="0"/>
            </a:rPr>
            <a:t>osoba bezrobotna lub bierna zawodowo </a:t>
          </a:r>
          <a:endParaRPr lang="pl-PL" sz="1000" dirty="0"/>
        </a:p>
      </dgm:t>
    </dgm:pt>
    <dgm:pt modelId="{2E854C9B-6B23-4547-B100-E076CF17A01D}" type="parTrans" cxnId="{07C06FA9-4896-45C2-B825-DFD909C7A19A}">
      <dgm:prSet custT="1"/>
      <dgm:spPr/>
      <dgm:t>
        <a:bodyPr/>
        <a:lstStyle/>
        <a:p>
          <a:endParaRPr lang="pl-PL" sz="1000"/>
        </a:p>
      </dgm:t>
    </dgm:pt>
    <dgm:pt modelId="{AFC50BEC-0B75-4D9A-A31C-0AE47686C8AC}" type="sibTrans" cxnId="{07C06FA9-4896-45C2-B825-DFD909C7A19A}">
      <dgm:prSet/>
      <dgm:spPr/>
      <dgm:t>
        <a:bodyPr/>
        <a:lstStyle/>
        <a:p>
          <a:endParaRPr lang="pl-PL"/>
        </a:p>
      </dgm:t>
    </dgm:pt>
    <dgm:pt modelId="{5F77FB56-79CB-40DF-922D-E42B78294FC3}">
      <dgm:prSet phldrT="[Tekst]" custT="1"/>
      <dgm:spPr/>
      <dgm:t>
        <a:bodyPr/>
        <a:lstStyle/>
        <a:p>
          <a:r>
            <a:rPr lang="pl-PL" sz="1000" dirty="0">
              <a:latin typeface="Arial" panose="020B0604020202020204" pitchFamily="34" charset="0"/>
              <a:cs typeface="Arial" panose="020B0604020202020204" pitchFamily="34" charset="0"/>
            </a:rPr>
            <a:t>osoba pracująca</a:t>
          </a:r>
          <a:endParaRPr lang="pl-PL" sz="1000" dirty="0"/>
        </a:p>
      </dgm:t>
    </dgm:pt>
    <dgm:pt modelId="{9A07F9CF-DB0C-48E2-843D-E646AAB6F608}" type="parTrans" cxnId="{7F7B77A7-6FF5-48B3-9F0D-0A7709A07AA8}">
      <dgm:prSet custT="1"/>
      <dgm:spPr/>
      <dgm:t>
        <a:bodyPr/>
        <a:lstStyle/>
        <a:p>
          <a:endParaRPr lang="pl-PL" sz="1000"/>
        </a:p>
      </dgm:t>
    </dgm:pt>
    <dgm:pt modelId="{6C2EB936-30AE-49A0-9B32-02E9E6C645E9}" type="sibTrans" cxnId="{7F7B77A7-6FF5-48B3-9F0D-0A7709A07AA8}">
      <dgm:prSet/>
      <dgm:spPr/>
      <dgm:t>
        <a:bodyPr/>
        <a:lstStyle/>
        <a:p>
          <a:endParaRPr lang="pl-PL"/>
        </a:p>
      </dgm:t>
    </dgm:pt>
    <dgm:pt modelId="{1BB0300A-55A5-4F8E-A974-F95C5AA7D32A}">
      <dgm:prSet phldrT="[Tekst]" custT="1"/>
      <dgm:spPr/>
      <dgm:t>
        <a:bodyPr/>
        <a:lstStyle/>
        <a:p>
          <a:r>
            <a:rPr lang="pl-PL" sz="1000" dirty="0">
              <a:latin typeface="Arial" panose="020B0604020202020204" pitchFamily="34" charset="0"/>
              <a:cs typeface="Arial" panose="020B0604020202020204" pitchFamily="34" charset="0"/>
            </a:rPr>
            <a:t>osoba bezrobotna lub bierna zawodowo</a:t>
          </a:r>
          <a:endParaRPr lang="pl-PL" sz="1000" dirty="0"/>
        </a:p>
      </dgm:t>
    </dgm:pt>
    <dgm:pt modelId="{FCE08D80-DAA5-4CFD-B640-9746924B88E3}" type="parTrans" cxnId="{A59DDC3C-E615-4187-88A5-3410BACCB572}">
      <dgm:prSet custT="1"/>
      <dgm:spPr/>
      <dgm:t>
        <a:bodyPr/>
        <a:lstStyle/>
        <a:p>
          <a:endParaRPr lang="pl-PL" sz="1000"/>
        </a:p>
      </dgm:t>
    </dgm:pt>
    <dgm:pt modelId="{932356ED-BFF4-4C7E-BCD8-ED742208A40D}" type="sibTrans" cxnId="{A59DDC3C-E615-4187-88A5-3410BACCB572}">
      <dgm:prSet/>
      <dgm:spPr/>
      <dgm:t>
        <a:bodyPr/>
        <a:lstStyle/>
        <a:p>
          <a:endParaRPr lang="pl-PL"/>
        </a:p>
      </dgm:t>
    </dgm:pt>
    <dgm:pt modelId="{DE5CAB89-EBB8-4A5C-AAC7-6CF43585E7F3}">
      <dgm:prSet phldrT="[Tekst]" custT="1"/>
      <dgm:spPr/>
      <dgm:t>
        <a:bodyPr/>
        <a:lstStyle/>
        <a:p>
          <a:r>
            <a:rPr lang="pl-PL" sz="1000" dirty="0">
              <a:latin typeface="Arial" panose="020B0604020202020204" pitchFamily="34" charset="0"/>
              <a:cs typeface="Arial" panose="020B0604020202020204" pitchFamily="34" charset="0"/>
            </a:rPr>
            <a:t>osoba pracująca</a:t>
          </a:r>
          <a:endParaRPr lang="pl-PL" sz="1000" dirty="0"/>
        </a:p>
      </dgm:t>
    </dgm:pt>
    <dgm:pt modelId="{7569E4F5-783A-4049-AF6C-610F81B1F008}" type="parTrans" cxnId="{87E549E1-02CA-44B0-919B-2F0E244FBB19}">
      <dgm:prSet custT="1"/>
      <dgm:spPr/>
      <dgm:t>
        <a:bodyPr/>
        <a:lstStyle/>
        <a:p>
          <a:endParaRPr lang="pl-PL" sz="1000"/>
        </a:p>
      </dgm:t>
    </dgm:pt>
    <dgm:pt modelId="{46747898-C425-4579-B891-091D0D667A99}" type="sibTrans" cxnId="{87E549E1-02CA-44B0-919B-2F0E244FBB19}">
      <dgm:prSet/>
      <dgm:spPr/>
      <dgm:t>
        <a:bodyPr/>
        <a:lstStyle/>
        <a:p>
          <a:endParaRPr lang="pl-PL"/>
        </a:p>
      </dgm:t>
    </dgm:pt>
    <dgm:pt modelId="{793B27FD-D00E-4D16-8AF2-D203DBE35009}">
      <dgm:prSet phldrT="[Tekst]" custT="1"/>
      <dgm:spPr/>
      <dgm:t>
        <a:bodyPr/>
        <a:lstStyle/>
        <a:p>
          <a:r>
            <a:rPr lang="pl-PL" sz="1000" dirty="0">
              <a:latin typeface="Arial" panose="020B0604020202020204" pitchFamily="34" charset="0"/>
              <a:cs typeface="Arial" panose="020B0604020202020204" pitchFamily="34" charset="0"/>
            </a:rPr>
            <a:t>nie była zatrudniona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ani nie wykonywała innej pracy zarobkowej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co najmniej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12 miesięcy przed przystąpieniem do projektu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i nie dłużej niż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3 lata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od urodzenia dziecka </a:t>
          </a:r>
          <a:endParaRPr lang="pl-PL" sz="1000" dirty="0"/>
        </a:p>
      </dgm:t>
    </dgm:pt>
    <dgm:pt modelId="{F20A1864-9056-436E-94F8-20FEEAB59BE5}" type="parTrans" cxnId="{8FFCDB44-ABC6-4F7C-8B16-AA85B130C64E}">
      <dgm:prSet custT="1"/>
      <dgm:spPr/>
      <dgm:t>
        <a:bodyPr/>
        <a:lstStyle/>
        <a:p>
          <a:endParaRPr lang="pl-PL" sz="1000"/>
        </a:p>
      </dgm:t>
    </dgm:pt>
    <dgm:pt modelId="{21EC48C4-462A-40D8-A083-3E022CE042F1}" type="sibTrans" cxnId="{8FFCDB44-ABC6-4F7C-8B16-AA85B130C64E}">
      <dgm:prSet/>
      <dgm:spPr/>
      <dgm:t>
        <a:bodyPr/>
        <a:lstStyle/>
        <a:p>
          <a:endParaRPr lang="pl-PL"/>
        </a:p>
      </dgm:t>
    </dgm:pt>
    <dgm:pt modelId="{05CBD909-EBE9-467E-AF01-27005CDB4794}">
      <dgm:prSet phldrT="[Tekst]" custT="1"/>
      <dgm:spPr/>
      <dgm:t>
        <a:bodyPr/>
        <a:lstStyle/>
        <a:p>
          <a:pPr>
            <a:buFont typeface="Wingdings" panose="05000000000000000000" pitchFamily="2" charset="2"/>
            <a:buChar char=""/>
          </a:pPr>
          <a:r>
            <a:rPr lang="pl-PL" sz="1000" dirty="0">
              <a:latin typeface="Arial" panose="020B0604020202020204" pitchFamily="34" charset="0"/>
              <a:cs typeface="Arial" panose="020B0604020202020204" pitchFamily="34" charset="0"/>
            </a:rPr>
            <a:t>nie była zatrudniona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ani nie wykonywała innej pracy zarobkowej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co najmniej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12 miesięcy przed przystąpieniem do projektu</a:t>
          </a:r>
          <a:endParaRPr lang="pl-PL" sz="1000" dirty="0"/>
        </a:p>
      </dgm:t>
    </dgm:pt>
    <dgm:pt modelId="{A11E6DF9-C55B-4B70-BC87-6A8CEE14D354}" type="parTrans" cxnId="{C98D6536-B12D-418B-868F-E2AAAA5FAA8A}">
      <dgm:prSet custT="1"/>
      <dgm:spPr/>
      <dgm:t>
        <a:bodyPr/>
        <a:lstStyle/>
        <a:p>
          <a:endParaRPr lang="pl-PL" sz="1000"/>
        </a:p>
      </dgm:t>
    </dgm:pt>
    <dgm:pt modelId="{D729585E-86A0-4E89-A00A-7FC455A0B0CD}" type="sibTrans" cxnId="{C98D6536-B12D-418B-868F-E2AAAA5FAA8A}">
      <dgm:prSet/>
      <dgm:spPr/>
      <dgm:t>
        <a:bodyPr/>
        <a:lstStyle/>
        <a:p>
          <a:endParaRPr lang="pl-PL"/>
        </a:p>
      </dgm:t>
    </dgm:pt>
    <dgm:pt modelId="{77F2472D-5FEC-4B8D-A16E-7E7738EBA765}">
      <dgm:prSet phldrT="[Tekst]" custT="1"/>
      <dgm:spPr/>
      <dgm:t>
        <a:bodyPr/>
        <a:lstStyle/>
        <a:p>
          <a:r>
            <a:rPr lang="pl-PL" sz="1000">
              <a:latin typeface="Arial" panose="020B0604020202020204" pitchFamily="34" charset="0"/>
              <a:cs typeface="Arial" panose="020B0604020202020204" pitchFamily="34" charset="0"/>
            </a:rPr>
            <a:t>jest zatrudniona </a:t>
          </a:r>
          <a:br>
            <a:rPr lang="pl-PL" sz="1000">
              <a:latin typeface="Arial" panose="020B0604020202020204" pitchFamily="34" charset="0"/>
              <a:cs typeface="Arial" panose="020B0604020202020204" pitchFamily="34" charset="0"/>
            </a:rPr>
          </a:br>
          <a:r>
            <a:rPr lang="pl-PL" sz="1000">
              <a:latin typeface="Arial" panose="020B0604020202020204" pitchFamily="34" charset="0"/>
              <a:cs typeface="Arial" panose="020B0604020202020204" pitchFamily="34" charset="0"/>
            </a:rPr>
            <a:t>lub wykonuje inną pracę zarobkową </a:t>
          </a:r>
          <a:br>
            <a:rPr lang="pl-PL" sz="1000">
              <a:latin typeface="Arial" panose="020B0604020202020204" pitchFamily="34" charset="0"/>
              <a:cs typeface="Arial" panose="020B0604020202020204" pitchFamily="34" charset="0"/>
            </a:rPr>
          </a:br>
          <a:r>
            <a:rPr lang="pl-PL" sz="1000">
              <a:latin typeface="Arial" panose="020B0604020202020204" pitchFamily="34" charset="0"/>
              <a:cs typeface="Arial" panose="020B0604020202020204" pitchFamily="34" charset="0"/>
            </a:rPr>
            <a:t>nie dłużej niż </a:t>
          </a:r>
          <a:br>
            <a:rPr lang="pl-PL" sz="1000">
              <a:latin typeface="Arial" panose="020B0604020202020204" pitchFamily="34" charset="0"/>
              <a:cs typeface="Arial" panose="020B0604020202020204" pitchFamily="34" charset="0"/>
            </a:rPr>
          </a:br>
          <a:r>
            <a:rPr lang="pl-PL" sz="1000">
              <a:latin typeface="Arial" panose="020B0604020202020204" pitchFamily="34" charset="0"/>
              <a:cs typeface="Arial" panose="020B0604020202020204" pitchFamily="34" charset="0"/>
            </a:rPr>
            <a:t>12 miesięcy przed przystąpieniem do projektu</a:t>
          </a:r>
          <a:endParaRPr lang="pl-PL" sz="1000" dirty="0"/>
        </a:p>
      </dgm:t>
    </dgm:pt>
    <dgm:pt modelId="{E59CDE92-EF23-447F-B6A5-8CAA5F27533C}" type="parTrans" cxnId="{32E91267-C41C-46C7-9A08-9F6DCF6AAD6C}">
      <dgm:prSet custT="1"/>
      <dgm:spPr/>
      <dgm:t>
        <a:bodyPr/>
        <a:lstStyle/>
        <a:p>
          <a:endParaRPr lang="pl-PL" sz="1000"/>
        </a:p>
      </dgm:t>
    </dgm:pt>
    <dgm:pt modelId="{7BD3E7C1-E472-4297-A97A-F11A328943BC}" type="sibTrans" cxnId="{32E91267-C41C-46C7-9A08-9F6DCF6AAD6C}">
      <dgm:prSet/>
      <dgm:spPr/>
      <dgm:t>
        <a:bodyPr/>
        <a:lstStyle/>
        <a:p>
          <a:endParaRPr lang="pl-PL"/>
        </a:p>
      </dgm:t>
    </dgm:pt>
    <dgm:pt modelId="{4B4636F1-48F4-4427-B9F3-E973D9F293B6}">
      <dgm:prSet phldrT="[Tekst]" custT="1"/>
      <dgm:spPr/>
      <dgm:t>
        <a:bodyPr/>
        <a:lstStyle/>
        <a:p>
          <a:pPr>
            <a:buFont typeface="Wingdings" panose="05000000000000000000" pitchFamily="2" charset="2"/>
            <a:buChar char=""/>
          </a:pPr>
          <a:r>
            <a:rPr lang="pl-PL" sz="1000" dirty="0">
              <a:latin typeface="Arial" panose="020B0604020202020204" pitchFamily="34" charset="0"/>
              <a:cs typeface="Arial" panose="020B0604020202020204" pitchFamily="34" charset="0"/>
            </a:rPr>
            <a:t>jest zatrudniona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lub wykonuje inną pracę zarobkową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nie dłużej niż 12 miesięcy przed przystąpieniem do projektu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i nie dłużej niż 3 lata </a:t>
          </a:r>
          <a:br>
            <a:rPr lang="pl-PL" sz="1000" dirty="0">
              <a:latin typeface="Arial" panose="020B0604020202020204" pitchFamily="34" charset="0"/>
              <a:cs typeface="Arial" panose="020B0604020202020204" pitchFamily="34" charset="0"/>
            </a:rPr>
          </a:br>
          <a:r>
            <a:rPr lang="pl-PL" sz="1000" dirty="0">
              <a:latin typeface="Arial" panose="020B0604020202020204" pitchFamily="34" charset="0"/>
              <a:cs typeface="Arial" panose="020B0604020202020204" pitchFamily="34" charset="0"/>
            </a:rPr>
            <a:t>od urodzenia dziecka</a:t>
          </a:r>
          <a:endParaRPr lang="pl-PL" sz="1000" dirty="0"/>
        </a:p>
      </dgm:t>
    </dgm:pt>
    <dgm:pt modelId="{5198DDBB-29EB-4F42-B015-542884E9A471}" type="sibTrans" cxnId="{997D778A-0F8F-4F09-81E1-F049E4D10AE5}">
      <dgm:prSet/>
      <dgm:spPr/>
      <dgm:t>
        <a:bodyPr/>
        <a:lstStyle/>
        <a:p>
          <a:endParaRPr lang="pl-PL"/>
        </a:p>
      </dgm:t>
    </dgm:pt>
    <dgm:pt modelId="{4DEBF1A8-8CCD-44BE-833B-DCD9762A8BCC}" type="parTrans" cxnId="{997D778A-0F8F-4F09-81E1-F049E4D10AE5}">
      <dgm:prSet custT="1"/>
      <dgm:spPr/>
      <dgm:t>
        <a:bodyPr/>
        <a:lstStyle/>
        <a:p>
          <a:endParaRPr lang="pl-PL" sz="1000"/>
        </a:p>
      </dgm:t>
    </dgm:pt>
    <dgm:pt modelId="{9CF31B9D-C0B2-43C3-B257-596A527F55A9}">
      <dgm:prSet phldrT="[Tekst]" custT="1"/>
      <dgm:spPr/>
      <dgm:t>
        <a:bodyPr/>
        <a:lstStyle/>
        <a:p>
          <a:r>
            <a:rPr lang="pl-PL" sz="1000" dirty="0">
              <a:latin typeface="Arial" panose="020B0604020202020204" pitchFamily="34" charset="0"/>
              <a:cs typeface="Arial" panose="020B0604020202020204" pitchFamily="34" charset="0"/>
            </a:rPr>
            <a:t>osobą potrzebującą wsparcia w codziennym funkcjonowaniu</a:t>
          </a:r>
          <a:endParaRPr lang="pl-PL" sz="1000" dirty="0"/>
        </a:p>
      </dgm:t>
    </dgm:pt>
    <dgm:pt modelId="{87CE1720-8883-4517-8553-009B43B4D1A8}" type="sibTrans" cxnId="{AFF2C827-32FB-4816-94EA-4684FCB2F656}">
      <dgm:prSet/>
      <dgm:spPr/>
      <dgm:t>
        <a:bodyPr/>
        <a:lstStyle/>
        <a:p>
          <a:endParaRPr lang="pl-PL"/>
        </a:p>
      </dgm:t>
    </dgm:pt>
    <dgm:pt modelId="{C2E8A469-8009-4157-B16A-A99BA95586A2}" type="parTrans" cxnId="{AFF2C827-32FB-4816-94EA-4684FCB2F656}">
      <dgm:prSet custT="1"/>
      <dgm:spPr/>
      <dgm:t>
        <a:bodyPr/>
        <a:lstStyle/>
        <a:p>
          <a:endParaRPr lang="pl-PL" sz="1000"/>
        </a:p>
      </dgm:t>
    </dgm:pt>
    <dgm:pt modelId="{323B7BDB-EBAB-4C2E-95D5-5A9A7CC18FE4}" type="pres">
      <dgm:prSet presAssocID="{318BA12B-4B82-4F1B-86BA-C104EC4954D2}" presName="diagram" presStyleCnt="0">
        <dgm:presLayoutVars>
          <dgm:chPref val="1"/>
          <dgm:dir/>
          <dgm:animOne val="branch"/>
          <dgm:animLvl val="lvl"/>
          <dgm:resizeHandles val="exact"/>
        </dgm:presLayoutVars>
      </dgm:prSet>
      <dgm:spPr/>
    </dgm:pt>
    <dgm:pt modelId="{D20A3918-6FED-4B74-A622-69C8C4F425C3}" type="pres">
      <dgm:prSet presAssocID="{D4B2FB51-1D84-4E78-9DE9-B15F934551B8}" presName="root1" presStyleCnt="0"/>
      <dgm:spPr/>
    </dgm:pt>
    <dgm:pt modelId="{41DCCB55-7433-4544-8CC0-7A7651AA0B43}" type="pres">
      <dgm:prSet presAssocID="{D4B2FB51-1D84-4E78-9DE9-B15F934551B8}" presName="LevelOneTextNode" presStyleLbl="node0" presStyleIdx="0" presStyleCnt="1" custAng="0" custScaleX="41347" custScaleY="169501">
        <dgm:presLayoutVars>
          <dgm:chPref val="3"/>
        </dgm:presLayoutVars>
      </dgm:prSet>
      <dgm:spPr/>
    </dgm:pt>
    <dgm:pt modelId="{FDB73FB9-3201-4E4F-90C4-4648384C2C25}" type="pres">
      <dgm:prSet presAssocID="{D4B2FB51-1D84-4E78-9DE9-B15F934551B8}" presName="level2hierChild" presStyleCnt="0"/>
      <dgm:spPr/>
    </dgm:pt>
    <dgm:pt modelId="{8509F594-1FBC-4B6F-A617-93CDF83F4A41}" type="pres">
      <dgm:prSet presAssocID="{80267104-00B3-45E6-822F-5645953D532D}" presName="conn2-1" presStyleLbl="parChTrans1D2" presStyleIdx="0" presStyleCnt="2"/>
      <dgm:spPr/>
    </dgm:pt>
    <dgm:pt modelId="{234871A7-5C5B-4BD2-8D15-4C9FF2B73D92}" type="pres">
      <dgm:prSet presAssocID="{80267104-00B3-45E6-822F-5645953D532D}" presName="connTx" presStyleLbl="parChTrans1D2" presStyleIdx="0" presStyleCnt="2"/>
      <dgm:spPr/>
    </dgm:pt>
    <dgm:pt modelId="{6E9CA4D0-1FD9-4B61-BDAC-9A64133D6AEA}" type="pres">
      <dgm:prSet presAssocID="{BE5CC200-0879-40BF-B11A-060999E52285}" presName="root2" presStyleCnt="0"/>
      <dgm:spPr/>
    </dgm:pt>
    <dgm:pt modelId="{870747B8-A5C9-40FC-805E-0D039DB9E9E0}" type="pres">
      <dgm:prSet presAssocID="{BE5CC200-0879-40BF-B11A-060999E52285}" presName="LevelTwoTextNode" presStyleLbl="node2" presStyleIdx="0" presStyleCnt="2" custAng="0" custScaleX="51351">
        <dgm:presLayoutVars>
          <dgm:chPref val="3"/>
        </dgm:presLayoutVars>
      </dgm:prSet>
      <dgm:spPr/>
    </dgm:pt>
    <dgm:pt modelId="{2196488C-3380-4DAA-B5D2-411281E96FD2}" type="pres">
      <dgm:prSet presAssocID="{BE5CC200-0879-40BF-B11A-060999E52285}" presName="level3hierChild" presStyleCnt="0"/>
      <dgm:spPr/>
    </dgm:pt>
    <dgm:pt modelId="{8F62CCBE-C88E-449F-8942-59B35E6789EA}" type="pres">
      <dgm:prSet presAssocID="{2E854C9B-6B23-4547-B100-E076CF17A01D}" presName="conn2-1" presStyleLbl="parChTrans1D3" presStyleIdx="0" presStyleCnt="4"/>
      <dgm:spPr/>
    </dgm:pt>
    <dgm:pt modelId="{3301F2C3-5205-4C31-B784-F77320BDD37A}" type="pres">
      <dgm:prSet presAssocID="{2E854C9B-6B23-4547-B100-E076CF17A01D}" presName="connTx" presStyleLbl="parChTrans1D3" presStyleIdx="0" presStyleCnt="4"/>
      <dgm:spPr/>
    </dgm:pt>
    <dgm:pt modelId="{94AA75F5-94D0-4256-B542-BD034E5F0A0E}" type="pres">
      <dgm:prSet presAssocID="{81F11B75-80EE-489C-A179-1A783E55D22B}" presName="root2" presStyleCnt="0"/>
      <dgm:spPr/>
    </dgm:pt>
    <dgm:pt modelId="{C4A05A25-CA48-4142-9233-A92B1E840F53}" type="pres">
      <dgm:prSet presAssocID="{81F11B75-80EE-489C-A179-1A783E55D22B}" presName="LevelTwoTextNode" presStyleLbl="node3" presStyleIdx="0" presStyleCnt="4" custAng="0" custScaleX="35932" custLinFactNeighborX="-10861" custLinFactNeighborY="-326">
        <dgm:presLayoutVars>
          <dgm:chPref val="3"/>
        </dgm:presLayoutVars>
      </dgm:prSet>
      <dgm:spPr/>
    </dgm:pt>
    <dgm:pt modelId="{96D74945-46DD-4AB1-9D24-2ED5D81100D6}" type="pres">
      <dgm:prSet presAssocID="{81F11B75-80EE-489C-A179-1A783E55D22B}" presName="level3hierChild" presStyleCnt="0"/>
      <dgm:spPr/>
    </dgm:pt>
    <dgm:pt modelId="{179C6362-D7B4-4749-84B5-DCC508BA658D}" type="pres">
      <dgm:prSet presAssocID="{F20A1864-9056-436E-94F8-20FEEAB59BE5}" presName="conn2-1" presStyleLbl="parChTrans1D4" presStyleIdx="0" presStyleCnt="4"/>
      <dgm:spPr/>
    </dgm:pt>
    <dgm:pt modelId="{6E38FC79-AA25-4A8D-9B0F-FE4A8D5DEE56}" type="pres">
      <dgm:prSet presAssocID="{F20A1864-9056-436E-94F8-20FEEAB59BE5}" presName="connTx" presStyleLbl="parChTrans1D4" presStyleIdx="0" presStyleCnt="4"/>
      <dgm:spPr/>
    </dgm:pt>
    <dgm:pt modelId="{6581F134-FA66-42F2-B800-4EFF28400AAF}" type="pres">
      <dgm:prSet presAssocID="{793B27FD-D00E-4D16-8AF2-D203DBE35009}" presName="root2" presStyleCnt="0"/>
      <dgm:spPr/>
    </dgm:pt>
    <dgm:pt modelId="{3BA4B295-3076-4A97-92BF-B8A8A5F8E845}" type="pres">
      <dgm:prSet presAssocID="{793B27FD-D00E-4D16-8AF2-D203DBE35009}" presName="LevelTwoTextNode" presStyleLbl="node4" presStyleIdx="0" presStyleCnt="4" custAng="0" custScaleX="179771" custLinFactNeighborX="-26852" custLinFactNeighborY="478">
        <dgm:presLayoutVars>
          <dgm:chPref val="3"/>
        </dgm:presLayoutVars>
      </dgm:prSet>
      <dgm:spPr/>
    </dgm:pt>
    <dgm:pt modelId="{320FC152-5E05-4706-A600-B6D9A5E06DDD}" type="pres">
      <dgm:prSet presAssocID="{793B27FD-D00E-4D16-8AF2-D203DBE35009}" presName="level3hierChild" presStyleCnt="0"/>
      <dgm:spPr/>
    </dgm:pt>
    <dgm:pt modelId="{0AA00151-47C4-448F-BCBD-8B7BBFB07F0C}" type="pres">
      <dgm:prSet presAssocID="{9A07F9CF-DB0C-48E2-843D-E646AAB6F608}" presName="conn2-1" presStyleLbl="parChTrans1D3" presStyleIdx="1" presStyleCnt="4"/>
      <dgm:spPr/>
    </dgm:pt>
    <dgm:pt modelId="{C99288B8-983E-48C6-9EA0-F52372037EAA}" type="pres">
      <dgm:prSet presAssocID="{9A07F9CF-DB0C-48E2-843D-E646AAB6F608}" presName="connTx" presStyleLbl="parChTrans1D3" presStyleIdx="1" presStyleCnt="4"/>
      <dgm:spPr/>
    </dgm:pt>
    <dgm:pt modelId="{743A45A6-8B5C-4B8F-B5AA-0F68DC857DAF}" type="pres">
      <dgm:prSet presAssocID="{5F77FB56-79CB-40DF-922D-E42B78294FC3}" presName="root2" presStyleCnt="0"/>
      <dgm:spPr/>
    </dgm:pt>
    <dgm:pt modelId="{C357E751-AE2B-4D5A-B1AD-3BF204E9BB85}" type="pres">
      <dgm:prSet presAssocID="{5F77FB56-79CB-40DF-922D-E42B78294FC3}" presName="LevelTwoTextNode" presStyleLbl="node3" presStyleIdx="1" presStyleCnt="4" custAng="0" custScaleX="35932" custLinFactNeighborX="-10861" custLinFactNeighborY="-326">
        <dgm:presLayoutVars>
          <dgm:chPref val="3"/>
        </dgm:presLayoutVars>
      </dgm:prSet>
      <dgm:spPr/>
    </dgm:pt>
    <dgm:pt modelId="{35391CDB-019F-4AA8-AB91-B705DF4B92B8}" type="pres">
      <dgm:prSet presAssocID="{5F77FB56-79CB-40DF-922D-E42B78294FC3}" presName="level3hierChild" presStyleCnt="0"/>
      <dgm:spPr/>
    </dgm:pt>
    <dgm:pt modelId="{B213CFE6-96E2-48B1-B2DF-02B45BD3E425}" type="pres">
      <dgm:prSet presAssocID="{4DEBF1A8-8CCD-44BE-833B-DCD9762A8BCC}" presName="conn2-1" presStyleLbl="parChTrans1D4" presStyleIdx="1" presStyleCnt="4"/>
      <dgm:spPr/>
    </dgm:pt>
    <dgm:pt modelId="{3FD05814-3D8B-4294-836C-4132AA2C7020}" type="pres">
      <dgm:prSet presAssocID="{4DEBF1A8-8CCD-44BE-833B-DCD9762A8BCC}" presName="connTx" presStyleLbl="parChTrans1D4" presStyleIdx="1" presStyleCnt="4"/>
      <dgm:spPr/>
    </dgm:pt>
    <dgm:pt modelId="{254DF4BC-11C7-4677-983A-523BA7DAFD87}" type="pres">
      <dgm:prSet presAssocID="{4B4636F1-48F4-4427-B9F3-E973D9F293B6}" presName="root2" presStyleCnt="0"/>
      <dgm:spPr/>
    </dgm:pt>
    <dgm:pt modelId="{4682522A-4768-4096-843B-C5BAB22D8D5B}" type="pres">
      <dgm:prSet presAssocID="{4B4636F1-48F4-4427-B9F3-E973D9F293B6}" presName="LevelTwoTextNode" presStyleLbl="node4" presStyleIdx="1" presStyleCnt="4" custAng="0" custScaleX="179771" custLinFactNeighborX="-26852" custLinFactNeighborY="478">
        <dgm:presLayoutVars>
          <dgm:chPref val="3"/>
        </dgm:presLayoutVars>
      </dgm:prSet>
      <dgm:spPr/>
    </dgm:pt>
    <dgm:pt modelId="{0DD7B89A-2FA6-445D-83B4-90414575EB96}" type="pres">
      <dgm:prSet presAssocID="{4B4636F1-48F4-4427-B9F3-E973D9F293B6}" presName="level3hierChild" presStyleCnt="0"/>
      <dgm:spPr/>
    </dgm:pt>
    <dgm:pt modelId="{72B2D6F3-1C30-4173-A0A9-9991D25A9E32}" type="pres">
      <dgm:prSet presAssocID="{C2E8A469-8009-4157-B16A-A99BA95586A2}" presName="conn2-1" presStyleLbl="parChTrans1D2" presStyleIdx="1" presStyleCnt="2"/>
      <dgm:spPr/>
    </dgm:pt>
    <dgm:pt modelId="{95D57C12-0849-466D-9966-CD87B46BA2F9}" type="pres">
      <dgm:prSet presAssocID="{C2E8A469-8009-4157-B16A-A99BA95586A2}" presName="connTx" presStyleLbl="parChTrans1D2" presStyleIdx="1" presStyleCnt="2"/>
      <dgm:spPr/>
    </dgm:pt>
    <dgm:pt modelId="{2BE041C6-1208-42FC-A2BD-3FBBC4751F77}" type="pres">
      <dgm:prSet presAssocID="{9CF31B9D-C0B2-43C3-B257-596A527F55A9}" presName="root2" presStyleCnt="0"/>
      <dgm:spPr/>
    </dgm:pt>
    <dgm:pt modelId="{81FAB21D-7E57-460D-A53F-0914B79C06C5}" type="pres">
      <dgm:prSet presAssocID="{9CF31B9D-C0B2-43C3-B257-596A527F55A9}" presName="LevelTwoTextNode" presStyleLbl="node2" presStyleIdx="1" presStyleCnt="2" custAng="0" custScaleX="51351">
        <dgm:presLayoutVars>
          <dgm:chPref val="3"/>
        </dgm:presLayoutVars>
      </dgm:prSet>
      <dgm:spPr/>
    </dgm:pt>
    <dgm:pt modelId="{426E1332-24CC-43AC-8D6B-0E0D38474A5F}" type="pres">
      <dgm:prSet presAssocID="{9CF31B9D-C0B2-43C3-B257-596A527F55A9}" presName="level3hierChild" presStyleCnt="0"/>
      <dgm:spPr/>
    </dgm:pt>
    <dgm:pt modelId="{9220D055-BD6A-4CE0-B5B8-879D5B4B309C}" type="pres">
      <dgm:prSet presAssocID="{FCE08D80-DAA5-4CFD-B640-9746924B88E3}" presName="conn2-1" presStyleLbl="parChTrans1D3" presStyleIdx="2" presStyleCnt="4"/>
      <dgm:spPr/>
    </dgm:pt>
    <dgm:pt modelId="{93F65982-C543-4D7F-8951-E0B52819749E}" type="pres">
      <dgm:prSet presAssocID="{FCE08D80-DAA5-4CFD-B640-9746924B88E3}" presName="connTx" presStyleLbl="parChTrans1D3" presStyleIdx="2" presStyleCnt="4"/>
      <dgm:spPr/>
    </dgm:pt>
    <dgm:pt modelId="{0922CDA7-2972-4832-BD69-14C5F576C82E}" type="pres">
      <dgm:prSet presAssocID="{1BB0300A-55A5-4F8E-A974-F95C5AA7D32A}" presName="root2" presStyleCnt="0"/>
      <dgm:spPr/>
    </dgm:pt>
    <dgm:pt modelId="{8334E797-69AF-4A00-91ED-A64CB513D76F}" type="pres">
      <dgm:prSet presAssocID="{1BB0300A-55A5-4F8E-A974-F95C5AA7D32A}" presName="LevelTwoTextNode" presStyleLbl="node3" presStyleIdx="2" presStyleCnt="4" custAng="0" custScaleX="35932" custLinFactNeighborX="-10861" custLinFactNeighborY="-326">
        <dgm:presLayoutVars>
          <dgm:chPref val="3"/>
        </dgm:presLayoutVars>
      </dgm:prSet>
      <dgm:spPr/>
    </dgm:pt>
    <dgm:pt modelId="{FD47B806-5780-4063-A7E9-45F9C0E494DB}" type="pres">
      <dgm:prSet presAssocID="{1BB0300A-55A5-4F8E-A974-F95C5AA7D32A}" presName="level3hierChild" presStyleCnt="0"/>
      <dgm:spPr/>
    </dgm:pt>
    <dgm:pt modelId="{8287A38A-85FF-4100-BF67-8A20A214190D}" type="pres">
      <dgm:prSet presAssocID="{A11E6DF9-C55B-4B70-BC87-6A8CEE14D354}" presName="conn2-1" presStyleLbl="parChTrans1D4" presStyleIdx="2" presStyleCnt="4"/>
      <dgm:spPr/>
    </dgm:pt>
    <dgm:pt modelId="{6FAC6850-50DD-46FA-89CF-46498455CACE}" type="pres">
      <dgm:prSet presAssocID="{A11E6DF9-C55B-4B70-BC87-6A8CEE14D354}" presName="connTx" presStyleLbl="parChTrans1D4" presStyleIdx="2" presStyleCnt="4"/>
      <dgm:spPr/>
    </dgm:pt>
    <dgm:pt modelId="{9B864006-03A7-47AD-B8F9-25594FB9C112}" type="pres">
      <dgm:prSet presAssocID="{05CBD909-EBE9-467E-AF01-27005CDB4794}" presName="root2" presStyleCnt="0"/>
      <dgm:spPr/>
    </dgm:pt>
    <dgm:pt modelId="{7889F0F6-1042-4FAF-A55C-C94195E73ED9}" type="pres">
      <dgm:prSet presAssocID="{05CBD909-EBE9-467E-AF01-27005CDB4794}" presName="LevelTwoTextNode" presStyleLbl="node4" presStyleIdx="2" presStyleCnt="4" custAng="0" custScaleX="179771" custLinFactNeighborX="-26852" custLinFactNeighborY="478">
        <dgm:presLayoutVars>
          <dgm:chPref val="3"/>
        </dgm:presLayoutVars>
      </dgm:prSet>
      <dgm:spPr/>
    </dgm:pt>
    <dgm:pt modelId="{CD1CD2F1-8B29-4020-B444-43DB6E23672D}" type="pres">
      <dgm:prSet presAssocID="{05CBD909-EBE9-467E-AF01-27005CDB4794}" presName="level3hierChild" presStyleCnt="0"/>
      <dgm:spPr/>
    </dgm:pt>
    <dgm:pt modelId="{63559C2D-8A67-4052-8DB6-E6F19605D5F9}" type="pres">
      <dgm:prSet presAssocID="{7569E4F5-783A-4049-AF6C-610F81B1F008}" presName="conn2-1" presStyleLbl="parChTrans1D3" presStyleIdx="3" presStyleCnt="4"/>
      <dgm:spPr/>
    </dgm:pt>
    <dgm:pt modelId="{C2D3092E-DD1D-4C75-9BB4-E8A7F9968990}" type="pres">
      <dgm:prSet presAssocID="{7569E4F5-783A-4049-AF6C-610F81B1F008}" presName="connTx" presStyleLbl="parChTrans1D3" presStyleIdx="3" presStyleCnt="4"/>
      <dgm:spPr/>
    </dgm:pt>
    <dgm:pt modelId="{6ACBC422-FC37-4782-BEEE-106E0EB8B066}" type="pres">
      <dgm:prSet presAssocID="{DE5CAB89-EBB8-4A5C-AAC7-6CF43585E7F3}" presName="root2" presStyleCnt="0"/>
      <dgm:spPr/>
    </dgm:pt>
    <dgm:pt modelId="{E20A4748-CE69-4815-A0AA-070BC9DC3A18}" type="pres">
      <dgm:prSet presAssocID="{DE5CAB89-EBB8-4A5C-AAC7-6CF43585E7F3}" presName="LevelTwoTextNode" presStyleLbl="node3" presStyleIdx="3" presStyleCnt="4" custAng="0" custScaleX="35932" custLinFactNeighborX="-10861" custLinFactNeighborY="-326">
        <dgm:presLayoutVars>
          <dgm:chPref val="3"/>
        </dgm:presLayoutVars>
      </dgm:prSet>
      <dgm:spPr/>
    </dgm:pt>
    <dgm:pt modelId="{008CEF42-3E28-4E18-B2D1-855469FE9AA6}" type="pres">
      <dgm:prSet presAssocID="{DE5CAB89-EBB8-4A5C-AAC7-6CF43585E7F3}" presName="level3hierChild" presStyleCnt="0"/>
      <dgm:spPr/>
    </dgm:pt>
    <dgm:pt modelId="{299638A4-CBFB-4E6A-A474-E44E0AD52E7A}" type="pres">
      <dgm:prSet presAssocID="{E59CDE92-EF23-447F-B6A5-8CAA5F27533C}" presName="conn2-1" presStyleLbl="parChTrans1D4" presStyleIdx="3" presStyleCnt="4"/>
      <dgm:spPr/>
    </dgm:pt>
    <dgm:pt modelId="{DF263776-F487-4511-ACCE-45ADBC8F96FD}" type="pres">
      <dgm:prSet presAssocID="{E59CDE92-EF23-447F-B6A5-8CAA5F27533C}" presName="connTx" presStyleLbl="parChTrans1D4" presStyleIdx="3" presStyleCnt="4"/>
      <dgm:spPr/>
    </dgm:pt>
    <dgm:pt modelId="{4B7DADE6-7B49-4725-9194-5010229B1CF1}" type="pres">
      <dgm:prSet presAssocID="{77F2472D-5FEC-4B8D-A16E-7E7738EBA765}" presName="root2" presStyleCnt="0"/>
      <dgm:spPr/>
    </dgm:pt>
    <dgm:pt modelId="{517A18D4-3904-44B1-9442-A4A64A09476B}" type="pres">
      <dgm:prSet presAssocID="{77F2472D-5FEC-4B8D-A16E-7E7738EBA765}" presName="LevelTwoTextNode" presStyleLbl="node4" presStyleIdx="3" presStyleCnt="4" custAng="0" custScaleX="179771" custLinFactNeighborX="-26852" custLinFactNeighborY="478">
        <dgm:presLayoutVars>
          <dgm:chPref val="3"/>
        </dgm:presLayoutVars>
      </dgm:prSet>
      <dgm:spPr/>
    </dgm:pt>
    <dgm:pt modelId="{DD4BB130-2595-4ACF-9033-439B9FBED7E4}" type="pres">
      <dgm:prSet presAssocID="{77F2472D-5FEC-4B8D-A16E-7E7738EBA765}" presName="level3hierChild" presStyleCnt="0"/>
      <dgm:spPr/>
    </dgm:pt>
  </dgm:ptLst>
  <dgm:cxnLst>
    <dgm:cxn modelId="{3F72C600-F00B-4DAC-9394-E4864EE44781}" type="presOf" srcId="{4DEBF1A8-8CCD-44BE-833B-DCD9762A8BCC}" destId="{3FD05814-3D8B-4294-836C-4132AA2C7020}" srcOrd="1" destOrd="0" presId="urn:microsoft.com/office/officeart/2005/8/layout/hierarchy2"/>
    <dgm:cxn modelId="{89696108-B73D-4798-8C49-8991493745F9}" type="presOf" srcId="{7569E4F5-783A-4049-AF6C-610F81B1F008}" destId="{63559C2D-8A67-4052-8DB6-E6F19605D5F9}" srcOrd="0" destOrd="0" presId="urn:microsoft.com/office/officeart/2005/8/layout/hierarchy2"/>
    <dgm:cxn modelId="{DAE79B0D-934D-43F3-ABEF-4581CD6C6AB4}" type="presOf" srcId="{E59CDE92-EF23-447F-B6A5-8CAA5F27533C}" destId="{DF263776-F487-4511-ACCE-45ADBC8F96FD}" srcOrd="1" destOrd="0" presId="urn:microsoft.com/office/officeart/2005/8/layout/hierarchy2"/>
    <dgm:cxn modelId="{BA7DC410-1DBB-46DB-9B09-1405FB1C8D75}" type="presOf" srcId="{1BB0300A-55A5-4F8E-A974-F95C5AA7D32A}" destId="{8334E797-69AF-4A00-91ED-A64CB513D76F}" srcOrd="0" destOrd="0" presId="urn:microsoft.com/office/officeart/2005/8/layout/hierarchy2"/>
    <dgm:cxn modelId="{8EBD1918-BC56-4545-BFA4-95C0F4B72154}" type="presOf" srcId="{5F77FB56-79CB-40DF-922D-E42B78294FC3}" destId="{C357E751-AE2B-4D5A-B1AD-3BF204E9BB85}" srcOrd="0" destOrd="0" presId="urn:microsoft.com/office/officeart/2005/8/layout/hierarchy2"/>
    <dgm:cxn modelId="{41306021-D531-4A4E-994A-EF97D2E517D2}" type="presOf" srcId="{A11E6DF9-C55B-4B70-BC87-6A8CEE14D354}" destId="{6FAC6850-50DD-46FA-89CF-46498455CACE}" srcOrd="1" destOrd="0" presId="urn:microsoft.com/office/officeart/2005/8/layout/hierarchy2"/>
    <dgm:cxn modelId="{AFF2C827-32FB-4816-94EA-4684FCB2F656}" srcId="{D4B2FB51-1D84-4E78-9DE9-B15F934551B8}" destId="{9CF31B9D-C0B2-43C3-B257-596A527F55A9}" srcOrd="1" destOrd="0" parTransId="{C2E8A469-8009-4157-B16A-A99BA95586A2}" sibTransId="{87CE1720-8883-4517-8553-009B43B4D1A8}"/>
    <dgm:cxn modelId="{C98D6536-B12D-418B-868F-E2AAAA5FAA8A}" srcId="{1BB0300A-55A5-4F8E-A974-F95C5AA7D32A}" destId="{05CBD909-EBE9-467E-AF01-27005CDB4794}" srcOrd="0" destOrd="0" parTransId="{A11E6DF9-C55B-4B70-BC87-6A8CEE14D354}" sibTransId="{D729585E-86A0-4E89-A00A-7FC455A0B0CD}"/>
    <dgm:cxn modelId="{A59DDC3C-E615-4187-88A5-3410BACCB572}" srcId="{9CF31B9D-C0B2-43C3-B257-596A527F55A9}" destId="{1BB0300A-55A5-4F8E-A974-F95C5AA7D32A}" srcOrd="0" destOrd="0" parTransId="{FCE08D80-DAA5-4CFD-B640-9746924B88E3}" sibTransId="{932356ED-BFF4-4C7E-BCD8-ED742208A40D}"/>
    <dgm:cxn modelId="{8FFCDB44-ABC6-4F7C-8B16-AA85B130C64E}" srcId="{81F11B75-80EE-489C-A179-1A783E55D22B}" destId="{793B27FD-D00E-4D16-8AF2-D203DBE35009}" srcOrd="0" destOrd="0" parTransId="{F20A1864-9056-436E-94F8-20FEEAB59BE5}" sibTransId="{21EC48C4-462A-40D8-A083-3E022CE042F1}"/>
    <dgm:cxn modelId="{32E91267-C41C-46C7-9A08-9F6DCF6AAD6C}" srcId="{DE5CAB89-EBB8-4A5C-AAC7-6CF43585E7F3}" destId="{77F2472D-5FEC-4B8D-A16E-7E7738EBA765}" srcOrd="0" destOrd="0" parTransId="{E59CDE92-EF23-447F-B6A5-8CAA5F27533C}" sibTransId="{7BD3E7C1-E472-4297-A97A-F11A328943BC}"/>
    <dgm:cxn modelId="{6D43924A-D9F9-472A-A86D-239BAACB8D52}" type="presOf" srcId="{9A07F9CF-DB0C-48E2-843D-E646AAB6F608}" destId="{0AA00151-47C4-448F-BCBD-8B7BBFB07F0C}" srcOrd="0" destOrd="0" presId="urn:microsoft.com/office/officeart/2005/8/layout/hierarchy2"/>
    <dgm:cxn modelId="{242FBA4B-D4EB-4041-BAF1-B3F2FB8C065B}" type="presOf" srcId="{318BA12B-4B82-4F1B-86BA-C104EC4954D2}" destId="{323B7BDB-EBAB-4C2E-95D5-5A9A7CC18FE4}" srcOrd="0" destOrd="0" presId="urn:microsoft.com/office/officeart/2005/8/layout/hierarchy2"/>
    <dgm:cxn modelId="{C2C6404C-A06A-429F-99DB-73E68154FD0D}" srcId="{318BA12B-4B82-4F1B-86BA-C104EC4954D2}" destId="{D4B2FB51-1D84-4E78-9DE9-B15F934551B8}" srcOrd="0" destOrd="0" parTransId="{674F7462-4603-43E6-9B27-31DA679B9939}" sibTransId="{6F02A526-3ED2-477E-BFFE-792511E97D42}"/>
    <dgm:cxn modelId="{9566BC75-B99D-4E76-92CE-740823F87377}" type="presOf" srcId="{F20A1864-9056-436E-94F8-20FEEAB59BE5}" destId="{6E38FC79-AA25-4A8D-9B0F-FE4A8D5DEE56}" srcOrd="1" destOrd="0" presId="urn:microsoft.com/office/officeart/2005/8/layout/hierarchy2"/>
    <dgm:cxn modelId="{9872E177-4BA5-4313-A0AC-D3CBCB0DC924}" type="presOf" srcId="{DE5CAB89-EBB8-4A5C-AAC7-6CF43585E7F3}" destId="{E20A4748-CE69-4815-A0AA-070BC9DC3A18}" srcOrd="0" destOrd="0" presId="urn:microsoft.com/office/officeart/2005/8/layout/hierarchy2"/>
    <dgm:cxn modelId="{77DB5078-D402-45B8-AD98-F42EA14AD251}" type="presOf" srcId="{9A07F9CF-DB0C-48E2-843D-E646AAB6F608}" destId="{C99288B8-983E-48C6-9EA0-F52372037EAA}" srcOrd="1" destOrd="0" presId="urn:microsoft.com/office/officeart/2005/8/layout/hierarchy2"/>
    <dgm:cxn modelId="{604FC958-C04E-414B-9F2D-8B6BF77F66A2}" type="presOf" srcId="{A11E6DF9-C55B-4B70-BC87-6A8CEE14D354}" destId="{8287A38A-85FF-4100-BF67-8A20A214190D}" srcOrd="0" destOrd="0" presId="urn:microsoft.com/office/officeart/2005/8/layout/hierarchy2"/>
    <dgm:cxn modelId="{79E7647B-5AB9-4BF5-A806-4D39ECC6BA04}" type="presOf" srcId="{BE5CC200-0879-40BF-B11A-060999E52285}" destId="{870747B8-A5C9-40FC-805E-0D039DB9E9E0}" srcOrd="0" destOrd="0" presId="urn:microsoft.com/office/officeart/2005/8/layout/hierarchy2"/>
    <dgm:cxn modelId="{997D778A-0F8F-4F09-81E1-F049E4D10AE5}" srcId="{5F77FB56-79CB-40DF-922D-E42B78294FC3}" destId="{4B4636F1-48F4-4427-B9F3-E973D9F293B6}" srcOrd="0" destOrd="0" parTransId="{4DEBF1A8-8CCD-44BE-833B-DCD9762A8BCC}" sibTransId="{5198DDBB-29EB-4F42-B015-542884E9A471}"/>
    <dgm:cxn modelId="{4D31C58B-627F-490B-A338-F5FE04FB2D89}" type="presOf" srcId="{9CF31B9D-C0B2-43C3-B257-596A527F55A9}" destId="{81FAB21D-7E57-460D-A53F-0914B79C06C5}" srcOrd="0" destOrd="0" presId="urn:microsoft.com/office/officeart/2005/8/layout/hierarchy2"/>
    <dgm:cxn modelId="{F9E00B8C-A923-40FB-9C33-EC0F4525CD2B}" type="presOf" srcId="{F20A1864-9056-436E-94F8-20FEEAB59BE5}" destId="{179C6362-D7B4-4749-84B5-DCC508BA658D}" srcOrd="0" destOrd="0" presId="urn:microsoft.com/office/officeart/2005/8/layout/hierarchy2"/>
    <dgm:cxn modelId="{7F7B77A7-6FF5-48B3-9F0D-0A7709A07AA8}" srcId="{BE5CC200-0879-40BF-B11A-060999E52285}" destId="{5F77FB56-79CB-40DF-922D-E42B78294FC3}" srcOrd="1" destOrd="0" parTransId="{9A07F9CF-DB0C-48E2-843D-E646AAB6F608}" sibTransId="{6C2EB936-30AE-49A0-9B32-02E9E6C645E9}"/>
    <dgm:cxn modelId="{07C06FA9-4896-45C2-B825-DFD909C7A19A}" srcId="{BE5CC200-0879-40BF-B11A-060999E52285}" destId="{81F11B75-80EE-489C-A179-1A783E55D22B}" srcOrd="0" destOrd="0" parTransId="{2E854C9B-6B23-4547-B100-E076CF17A01D}" sibTransId="{AFC50BEC-0B75-4D9A-A31C-0AE47686C8AC}"/>
    <dgm:cxn modelId="{D3948BAF-8928-423C-9E0E-F2230147C937}" type="presOf" srcId="{793B27FD-D00E-4D16-8AF2-D203DBE35009}" destId="{3BA4B295-3076-4A97-92BF-B8A8A5F8E845}" srcOrd="0" destOrd="0" presId="urn:microsoft.com/office/officeart/2005/8/layout/hierarchy2"/>
    <dgm:cxn modelId="{ED8217B7-B287-47C4-944E-7B82213AB9F1}" type="presOf" srcId="{4DEBF1A8-8CCD-44BE-833B-DCD9762A8BCC}" destId="{B213CFE6-96E2-48B1-B2DF-02B45BD3E425}" srcOrd="0" destOrd="0" presId="urn:microsoft.com/office/officeart/2005/8/layout/hierarchy2"/>
    <dgm:cxn modelId="{DC158EC1-E324-451C-9419-C6498E87FF9E}" type="presOf" srcId="{FCE08D80-DAA5-4CFD-B640-9746924B88E3}" destId="{9220D055-BD6A-4CE0-B5B8-879D5B4B309C}" srcOrd="0" destOrd="0" presId="urn:microsoft.com/office/officeart/2005/8/layout/hierarchy2"/>
    <dgm:cxn modelId="{0B592EC5-8D14-46AE-B0C2-565591159896}" type="presOf" srcId="{C2E8A469-8009-4157-B16A-A99BA95586A2}" destId="{72B2D6F3-1C30-4173-A0A9-9991D25A9E32}" srcOrd="0" destOrd="0" presId="urn:microsoft.com/office/officeart/2005/8/layout/hierarchy2"/>
    <dgm:cxn modelId="{5158D3D0-B04D-4FD4-AFA3-2583B8D2993B}" type="presOf" srcId="{80267104-00B3-45E6-822F-5645953D532D}" destId="{8509F594-1FBC-4B6F-A617-93CDF83F4A41}" srcOrd="0" destOrd="0" presId="urn:microsoft.com/office/officeart/2005/8/layout/hierarchy2"/>
    <dgm:cxn modelId="{F8BD19D7-92F7-4F45-BEAA-59F7C55A7961}" type="presOf" srcId="{80267104-00B3-45E6-822F-5645953D532D}" destId="{234871A7-5C5B-4BD2-8D15-4C9FF2B73D92}" srcOrd="1" destOrd="0" presId="urn:microsoft.com/office/officeart/2005/8/layout/hierarchy2"/>
    <dgm:cxn modelId="{184D73E0-0A7E-450B-8FC8-4C35C4D10392}" type="presOf" srcId="{2E854C9B-6B23-4547-B100-E076CF17A01D}" destId="{8F62CCBE-C88E-449F-8942-59B35E6789EA}" srcOrd="0" destOrd="0" presId="urn:microsoft.com/office/officeart/2005/8/layout/hierarchy2"/>
    <dgm:cxn modelId="{E81C01E1-7054-47C2-9B86-64950A77DE13}" srcId="{D4B2FB51-1D84-4E78-9DE9-B15F934551B8}" destId="{BE5CC200-0879-40BF-B11A-060999E52285}" srcOrd="0" destOrd="0" parTransId="{80267104-00B3-45E6-822F-5645953D532D}" sibTransId="{6B7A8461-AE72-422A-915C-0A53AF7C5DDA}"/>
    <dgm:cxn modelId="{87E549E1-02CA-44B0-919B-2F0E244FBB19}" srcId="{9CF31B9D-C0B2-43C3-B257-596A527F55A9}" destId="{DE5CAB89-EBB8-4A5C-AAC7-6CF43585E7F3}" srcOrd="1" destOrd="0" parTransId="{7569E4F5-783A-4049-AF6C-610F81B1F008}" sibTransId="{46747898-C425-4579-B891-091D0D667A99}"/>
    <dgm:cxn modelId="{E2BFECE5-0F97-4A39-B179-F6486DB40315}" type="presOf" srcId="{C2E8A469-8009-4157-B16A-A99BA95586A2}" destId="{95D57C12-0849-466D-9966-CD87B46BA2F9}" srcOrd="1" destOrd="0" presId="urn:microsoft.com/office/officeart/2005/8/layout/hierarchy2"/>
    <dgm:cxn modelId="{E6E462E8-EBC0-4A1B-8BBF-842E79BA9192}" type="presOf" srcId="{81F11B75-80EE-489C-A179-1A783E55D22B}" destId="{C4A05A25-CA48-4142-9233-A92B1E840F53}" srcOrd="0" destOrd="0" presId="urn:microsoft.com/office/officeart/2005/8/layout/hierarchy2"/>
    <dgm:cxn modelId="{816B4BEA-607D-456C-B9C6-18B9EC9C3614}" type="presOf" srcId="{FCE08D80-DAA5-4CFD-B640-9746924B88E3}" destId="{93F65982-C543-4D7F-8951-E0B52819749E}" srcOrd="1" destOrd="0" presId="urn:microsoft.com/office/officeart/2005/8/layout/hierarchy2"/>
    <dgm:cxn modelId="{97AFD1EA-32ED-472E-8364-B84D67304D68}" type="presOf" srcId="{77F2472D-5FEC-4B8D-A16E-7E7738EBA765}" destId="{517A18D4-3904-44B1-9442-A4A64A09476B}" srcOrd="0" destOrd="0" presId="urn:microsoft.com/office/officeart/2005/8/layout/hierarchy2"/>
    <dgm:cxn modelId="{5B4035F7-51A9-4918-A32D-91A70006427D}" type="presOf" srcId="{7569E4F5-783A-4049-AF6C-610F81B1F008}" destId="{C2D3092E-DD1D-4C75-9BB4-E8A7F9968990}" srcOrd="1" destOrd="0" presId="urn:microsoft.com/office/officeart/2005/8/layout/hierarchy2"/>
    <dgm:cxn modelId="{4F8D56FC-4B08-48F2-8CB1-5F47B1CA5024}" type="presOf" srcId="{2E854C9B-6B23-4547-B100-E076CF17A01D}" destId="{3301F2C3-5205-4C31-B784-F77320BDD37A}" srcOrd="1" destOrd="0" presId="urn:microsoft.com/office/officeart/2005/8/layout/hierarchy2"/>
    <dgm:cxn modelId="{9CA8CAFC-5ED0-4C7E-8193-B6F815A6EF0C}" type="presOf" srcId="{4B4636F1-48F4-4427-B9F3-E973D9F293B6}" destId="{4682522A-4768-4096-843B-C5BAB22D8D5B}" srcOrd="0" destOrd="0" presId="urn:microsoft.com/office/officeart/2005/8/layout/hierarchy2"/>
    <dgm:cxn modelId="{D35D47FE-3E8B-494A-A4B9-D6D2A496F24E}" type="presOf" srcId="{05CBD909-EBE9-467E-AF01-27005CDB4794}" destId="{7889F0F6-1042-4FAF-A55C-C94195E73ED9}" srcOrd="0" destOrd="0" presId="urn:microsoft.com/office/officeart/2005/8/layout/hierarchy2"/>
    <dgm:cxn modelId="{C92E03FF-D2EC-42EB-ACCF-8AFD3AF357D6}" type="presOf" srcId="{E59CDE92-EF23-447F-B6A5-8CAA5F27533C}" destId="{299638A4-CBFB-4E6A-A474-E44E0AD52E7A}" srcOrd="0" destOrd="0" presId="urn:microsoft.com/office/officeart/2005/8/layout/hierarchy2"/>
    <dgm:cxn modelId="{240EECFF-97F2-4E58-9134-B8695AB66F80}" type="presOf" srcId="{D4B2FB51-1D84-4E78-9DE9-B15F934551B8}" destId="{41DCCB55-7433-4544-8CC0-7A7651AA0B43}" srcOrd="0" destOrd="0" presId="urn:microsoft.com/office/officeart/2005/8/layout/hierarchy2"/>
    <dgm:cxn modelId="{7EEBD1B9-F9EA-4750-9AAF-F0DCA9BFD5E9}" type="presParOf" srcId="{323B7BDB-EBAB-4C2E-95D5-5A9A7CC18FE4}" destId="{D20A3918-6FED-4B74-A622-69C8C4F425C3}" srcOrd="0" destOrd="0" presId="urn:microsoft.com/office/officeart/2005/8/layout/hierarchy2"/>
    <dgm:cxn modelId="{E4E7019A-E08C-437A-9D7B-219A419FC777}" type="presParOf" srcId="{D20A3918-6FED-4B74-A622-69C8C4F425C3}" destId="{41DCCB55-7433-4544-8CC0-7A7651AA0B43}" srcOrd="0" destOrd="0" presId="urn:microsoft.com/office/officeart/2005/8/layout/hierarchy2"/>
    <dgm:cxn modelId="{7429B4FA-9AD5-4A29-810E-2E1341B4F36C}" type="presParOf" srcId="{D20A3918-6FED-4B74-A622-69C8C4F425C3}" destId="{FDB73FB9-3201-4E4F-90C4-4648384C2C25}" srcOrd="1" destOrd="0" presId="urn:microsoft.com/office/officeart/2005/8/layout/hierarchy2"/>
    <dgm:cxn modelId="{1DB0681D-DF63-4B16-B9F9-A3C14154A818}" type="presParOf" srcId="{FDB73FB9-3201-4E4F-90C4-4648384C2C25}" destId="{8509F594-1FBC-4B6F-A617-93CDF83F4A41}" srcOrd="0" destOrd="0" presId="urn:microsoft.com/office/officeart/2005/8/layout/hierarchy2"/>
    <dgm:cxn modelId="{97843DF6-16ED-4FA1-A6F2-7FE3EC288B83}" type="presParOf" srcId="{8509F594-1FBC-4B6F-A617-93CDF83F4A41}" destId="{234871A7-5C5B-4BD2-8D15-4C9FF2B73D92}" srcOrd="0" destOrd="0" presId="urn:microsoft.com/office/officeart/2005/8/layout/hierarchy2"/>
    <dgm:cxn modelId="{16C0BCC4-282F-479E-AB33-4B9AD83C37A7}" type="presParOf" srcId="{FDB73FB9-3201-4E4F-90C4-4648384C2C25}" destId="{6E9CA4D0-1FD9-4B61-BDAC-9A64133D6AEA}" srcOrd="1" destOrd="0" presId="urn:microsoft.com/office/officeart/2005/8/layout/hierarchy2"/>
    <dgm:cxn modelId="{A52129B9-FEC9-4F01-9813-83598DCB55DF}" type="presParOf" srcId="{6E9CA4D0-1FD9-4B61-BDAC-9A64133D6AEA}" destId="{870747B8-A5C9-40FC-805E-0D039DB9E9E0}" srcOrd="0" destOrd="0" presId="urn:microsoft.com/office/officeart/2005/8/layout/hierarchy2"/>
    <dgm:cxn modelId="{BC8FB969-36AC-42E9-AF81-0F2341A6F889}" type="presParOf" srcId="{6E9CA4D0-1FD9-4B61-BDAC-9A64133D6AEA}" destId="{2196488C-3380-4DAA-B5D2-411281E96FD2}" srcOrd="1" destOrd="0" presId="urn:microsoft.com/office/officeart/2005/8/layout/hierarchy2"/>
    <dgm:cxn modelId="{58B4FB5B-ACB5-41BE-AA80-D0244925FE88}" type="presParOf" srcId="{2196488C-3380-4DAA-B5D2-411281E96FD2}" destId="{8F62CCBE-C88E-449F-8942-59B35E6789EA}" srcOrd="0" destOrd="0" presId="urn:microsoft.com/office/officeart/2005/8/layout/hierarchy2"/>
    <dgm:cxn modelId="{5D1AAD31-87B1-4344-82C7-27D0EF5DF31D}" type="presParOf" srcId="{8F62CCBE-C88E-449F-8942-59B35E6789EA}" destId="{3301F2C3-5205-4C31-B784-F77320BDD37A}" srcOrd="0" destOrd="0" presId="urn:microsoft.com/office/officeart/2005/8/layout/hierarchy2"/>
    <dgm:cxn modelId="{8F70BE86-AF23-42DD-A59D-C805472E7020}" type="presParOf" srcId="{2196488C-3380-4DAA-B5D2-411281E96FD2}" destId="{94AA75F5-94D0-4256-B542-BD034E5F0A0E}" srcOrd="1" destOrd="0" presId="urn:microsoft.com/office/officeart/2005/8/layout/hierarchy2"/>
    <dgm:cxn modelId="{9D02D7E6-AA32-481B-A362-9E88DE21A4B4}" type="presParOf" srcId="{94AA75F5-94D0-4256-B542-BD034E5F0A0E}" destId="{C4A05A25-CA48-4142-9233-A92B1E840F53}" srcOrd="0" destOrd="0" presId="urn:microsoft.com/office/officeart/2005/8/layout/hierarchy2"/>
    <dgm:cxn modelId="{DDCEBA1E-65D5-4C18-B6DF-F90CE116AC89}" type="presParOf" srcId="{94AA75F5-94D0-4256-B542-BD034E5F0A0E}" destId="{96D74945-46DD-4AB1-9D24-2ED5D81100D6}" srcOrd="1" destOrd="0" presId="urn:microsoft.com/office/officeart/2005/8/layout/hierarchy2"/>
    <dgm:cxn modelId="{071E0FB9-A4E8-46E3-9768-5DCB3071642C}" type="presParOf" srcId="{96D74945-46DD-4AB1-9D24-2ED5D81100D6}" destId="{179C6362-D7B4-4749-84B5-DCC508BA658D}" srcOrd="0" destOrd="0" presId="urn:microsoft.com/office/officeart/2005/8/layout/hierarchy2"/>
    <dgm:cxn modelId="{E3CD209E-3D6B-4BAA-A795-43AFFEF6B400}" type="presParOf" srcId="{179C6362-D7B4-4749-84B5-DCC508BA658D}" destId="{6E38FC79-AA25-4A8D-9B0F-FE4A8D5DEE56}" srcOrd="0" destOrd="0" presId="urn:microsoft.com/office/officeart/2005/8/layout/hierarchy2"/>
    <dgm:cxn modelId="{0CEF3AA9-C89B-4ADF-A23A-3801C94DCFE3}" type="presParOf" srcId="{96D74945-46DD-4AB1-9D24-2ED5D81100D6}" destId="{6581F134-FA66-42F2-B800-4EFF28400AAF}" srcOrd="1" destOrd="0" presId="urn:microsoft.com/office/officeart/2005/8/layout/hierarchy2"/>
    <dgm:cxn modelId="{46FED110-DCBB-4F67-B71A-73CE7A89AE07}" type="presParOf" srcId="{6581F134-FA66-42F2-B800-4EFF28400AAF}" destId="{3BA4B295-3076-4A97-92BF-B8A8A5F8E845}" srcOrd="0" destOrd="0" presId="urn:microsoft.com/office/officeart/2005/8/layout/hierarchy2"/>
    <dgm:cxn modelId="{BF860B78-59EA-4248-99F2-CD209DEA2B76}" type="presParOf" srcId="{6581F134-FA66-42F2-B800-4EFF28400AAF}" destId="{320FC152-5E05-4706-A600-B6D9A5E06DDD}" srcOrd="1" destOrd="0" presId="urn:microsoft.com/office/officeart/2005/8/layout/hierarchy2"/>
    <dgm:cxn modelId="{5865A451-B15A-4174-9D77-9EC743AFEC2C}" type="presParOf" srcId="{2196488C-3380-4DAA-B5D2-411281E96FD2}" destId="{0AA00151-47C4-448F-BCBD-8B7BBFB07F0C}" srcOrd="2" destOrd="0" presId="urn:microsoft.com/office/officeart/2005/8/layout/hierarchy2"/>
    <dgm:cxn modelId="{668554C9-FE1F-42CB-85EF-0D7385E959B6}" type="presParOf" srcId="{0AA00151-47C4-448F-BCBD-8B7BBFB07F0C}" destId="{C99288B8-983E-48C6-9EA0-F52372037EAA}" srcOrd="0" destOrd="0" presId="urn:microsoft.com/office/officeart/2005/8/layout/hierarchy2"/>
    <dgm:cxn modelId="{29F486D0-D362-46FB-928D-1370D132D697}" type="presParOf" srcId="{2196488C-3380-4DAA-B5D2-411281E96FD2}" destId="{743A45A6-8B5C-4B8F-B5AA-0F68DC857DAF}" srcOrd="3" destOrd="0" presId="urn:microsoft.com/office/officeart/2005/8/layout/hierarchy2"/>
    <dgm:cxn modelId="{2705B0AB-6423-412E-B47E-2E92E935AF2A}" type="presParOf" srcId="{743A45A6-8B5C-4B8F-B5AA-0F68DC857DAF}" destId="{C357E751-AE2B-4D5A-B1AD-3BF204E9BB85}" srcOrd="0" destOrd="0" presId="urn:microsoft.com/office/officeart/2005/8/layout/hierarchy2"/>
    <dgm:cxn modelId="{F5610FBC-2390-41ED-951A-C7AF9024E4E2}" type="presParOf" srcId="{743A45A6-8B5C-4B8F-B5AA-0F68DC857DAF}" destId="{35391CDB-019F-4AA8-AB91-B705DF4B92B8}" srcOrd="1" destOrd="0" presId="urn:microsoft.com/office/officeart/2005/8/layout/hierarchy2"/>
    <dgm:cxn modelId="{468B2D59-BC88-4501-824D-60FDE2B644EB}" type="presParOf" srcId="{35391CDB-019F-4AA8-AB91-B705DF4B92B8}" destId="{B213CFE6-96E2-48B1-B2DF-02B45BD3E425}" srcOrd="0" destOrd="0" presId="urn:microsoft.com/office/officeart/2005/8/layout/hierarchy2"/>
    <dgm:cxn modelId="{8CB370DA-39D9-41B2-A30D-D3DEB9C40AB3}" type="presParOf" srcId="{B213CFE6-96E2-48B1-B2DF-02B45BD3E425}" destId="{3FD05814-3D8B-4294-836C-4132AA2C7020}" srcOrd="0" destOrd="0" presId="urn:microsoft.com/office/officeart/2005/8/layout/hierarchy2"/>
    <dgm:cxn modelId="{56134CDE-8A67-42BF-A6DA-D6FF47754CEA}" type="presParOf" srcId="{35391CDB-019F-4AA8-AB91-B705DF4B92B8}" destId="{254DF4BC-11C7-4677-983A-523BA7DAFD87}" srcOrd="1" destOrd="0" presId="urn:microsoft.com/office/officeart/2005/8/layout/hierarchy2"/>
    <dgm:cxn modelId="{00E19497-BC12-40D1-9C40-1F2DA94F1564}" type="presParOf" srcId="{254DF4BC-11C7-4677-983A-523BA7DAFD87}" destId="{4682522A-4768-4096-843B-C5BAB22D8D5B}" srcOrd="0" destOrd="0" presId="urn:microsoft.com/office/officeart/2005/8/layout/hierarchy2"/>
    <dgm:cxn modelId="{98053630-2209-471E-819D-E39EC270EB3D}" type="presParOf" srcId="{254DF4BC-11C7-4677-983A-523BA7DAFD87}" destId="{0DD7B89A-2FA6-445D-83B4-90414575EB96}" srcOrd="1" destOrd="0" presId="urn:microsoft.com/office/officeart/2005/8/layout/hierarchy2"/>
    <dgm:cxn modelId="{DA709D1D-F3CC-45A5-A923-3C6C92189D21}" type="presParOf" srcId="{FDB73FB9-3201-4E4F-90C4-4648384C2C25}" destId="{72B2D6F3-1C30-4173-A0A9-9991D25A9E32}" srcOrd="2" destOrd="0" presId="urn:microsoft.com/office/officeart/2005/8/layout/hierarchy2"/>
    <dgm:cxn modelId="{46FD5484-9BCC-4790-BC2C-A52F5E8C68A9}" type="presParOf" srcId="{72B2D6F3-1C30-4173-A0A9-9991D25A9E32}" destId="{95D57C12-0849-466D-9966-CD87B46BA2F9}" srcOrd="0" destOrd="0" presId="urn:microsoft.com/office/officeart/2005/8/layout/hierarchy2"/>
    <dgm:cxn modelId="{B3BD3516-BBD6-4038-8CEA-3433D03AA7AA}" type="presParOf" srcId="{FDB73FB9-3201-4E4F-90C4-4648384C2C25}" destId="{2BE041C6-1208-42FC-A2BD-3FBBC4751F77}" srcOrd="3" destOrd="0" presId="urn:microsoft.com/office/officeart/2005/8/layout/hierarchy2"/>
    <dgm:cxn modelId="{43870C07-A8F2-47A1-9981-2C91EAC4B6C2}" type="presParOf" srcId="{2BE041C6-1208-42FC-A2BD-3FBBC4751F77}" destId="{81FAB21D-7E57-460D-A53F-0914B79C06C5}" srcOrd="0" destOrd="0" presId="urn:microsoft.com/office/officeart/2005/8/layout/hierarchy2"/>
    <dgm:cxn modelId="{EBA07380-A6D8-4DB9-96A9-66E789481222}" type="presParOf" srcId="{2BE041C6-1208-42FC-A2BD-3FBBC4751F77}" destId="{426E1332-24CC-43AC-8D6B-0E0D38474A5F}" srcOrd="1" destOrd="0" presId="urn:microsoft.com/office/officeart/2005/8/layout/hierarchy2"/>
    <dgm:cxn modelId="{13A03A86-695D-458C-BA2E-DF111009127D}" type="presParOf" srcId="{426E1332-24CC-43AC-8D6B-0E0D38474A5F}" destId="{9220D055-BD6A-4CE0-B5B8-879D5B4B309C}" srcOrd="0" destOrd="0" presId="urn:microsoft.com/office/officeart/2005/8/layout/hierarchy2"/>
    <dgm:cxn modelId="{EE1DFDC2-08B4-42D7-9670-5642FD9FEDBA}" type="presParOf" srcId="{9220D055-BD6A-4CE0-B5B8-879D5B4B309C}" destId="{93F65982-C543-4D7F-8951-E0B52819749E}" srcOrd="0" destOrd="0" presId="urn:microsoft.com/office/officeart/2005/8/layout/hierarchy2"/>
    <dgm:cxn modelId="{DB2CD16B-2530-4174-B2B2-DEBDB8D3FE88}" type="presParOf" srcId="{426E1332-24CC-43AC-8D6B-0E0D38474A5F}" destId="{0922CDA7-2972-4832-BD69-14C5F576C82E}" srcOrd="1" destOrd="0" presId="urn:microsoft.com/office/officeart/2005/8/layout/hierarchy2"/>
    <dgm:cxn modelId="{80FC903B-4FB0-4E24-B351-34591F7D5AD6}" type="presParOf" srcId="{0922CDA7-2972-4832-BD69-14C5F576C82E}" destId="{8334E797-69AF-4A00-91ED-A64CB513D76F}" srcOrd="0" destOrd="0" presId="urn:microsoft.com/office/officeart/2005/8/layout/hierarchy2"/>
    <dgm:cxn modelId="{80BCA3E7-B111-44CD-A2C7-026F334490CE}" type="presParOf" srcId="{0922CDA7-2972-4832-BD69-14C5F576C82E}" destId="{FD47B806-5780-4063-A7E9-45F9C0E494DB}" srcOrd="1" destOrd="0" presId="urn:microsoft.com/office/officeart/2005/8/layout/hierarchy2"/>
    <dgm:cxn modelId="{02EF3864-2A18-4748-B890-47097ECCC7A1}" type="presParOf" srcId="{FD47B806-5780-4063-A7E9-45F9C0E494DB}" destId="{8287A38A-85FF-4100-BF67-8A20A214190D}" srcOrd="0" destOrd="0" presId="urn:microsoft.com/office/officeart/2005/8/layout/hierarchy2"/>
    <dgm:cxn modelId="{9140B179-EE0B-41F3-A6D3-82D9E0109FA3}" type="presParOf" srcId="{8287A38A-85FF-4100-BF67-8A20A214190D}" destId="{6FAC6850-50DD-46FA-89CF-46498455CACE}" srcOrd="0" destOrd="0" presId="urn:microsoft.com/office/officeart/2005/8/layout/hierarchy2"/>
    <dgm:cxn modelId="{6DCBC622-FD35-49C2-BD46-EC5068CF992E}" type="presParOf" srcId="{FD47B806-5780-4063-A7E9-45F9C0E494DB}" destId="{9B864006-03A7-47AD-B8F9-25594FB9C112}" srcOrd="1" destOrd="0" presId="urn:microsoft.com/office/officeart/2005/8/layout/hierarchy2"/>
    <dgm:cxn modelId="{66BD1AED-ED68-4C4B-B643-48EA9C5F7F19}" type="presParOf" srcId="{9B864006-03A7-47AD-B8F9-25594FB9C112}" destId="{7889F0F6-1042-4FAF-A55C-C94195E73ED9}" srcOrd="0" destOrd="0" presId="urn:microsoft.com/office/officeart/2005/8/layout/hierarchy2"/>
    <dgm:cxn modelId="{8554ECA6-D1D6-46D4-B5FC-EC113EE9267E}" type="presParOf" srcId="{9B864006-03A7-47AD-B8F9-25594FB9C112}" destId="{CD1CD2F1-8B29-4020-B444-43DB6E23672D}" srcOrd="1" destOrd="0" presId="urn:microsoft.com/office/officeart/2005/8/layout/hierarchy2"/>
    <dgm:cxn modelId="{F6BC7C9D-F02D-4F97-869F-7F76CF4415BD}" type="presParOf" srcId="{426E1332-24CC-43AC-8D6B-0E0D38474A5F}" destId="{63559C2D-8A67-4052-8DB6-E6F19605D5F9}" srcOrd="2" destOrd="0" presId="urn:microsoft.com/office/officeart/2005/8/layout/hierarchy2"/>
    <dgm:cxn modelId="{346810AB-A7BB-4274-A008-B7B3FAB2482B}" type="presParOf" srcId="{63559C2D-8A67-4052-8DB6-E6F19605D5F9}" destId="{C2D3092E-DD1D-4C75-9BB4-E8A7F9968990}" srcOrd="0" destOrd="0" presId="urn:microsoft.com/office/officeart/2005/8/layout/hierarchy2"/>
    <dgm:cxn modelId="{5F929684-A18D-4A84-85CC-1D466D5F8F09}" type="presParOf" srcId="{426E1332-24CC-43AC-8D6B-0E0D38474A5F}" destId="{6ACBC422-FC37-4782-BEEE-106E0EB8B066}" srcOrd="3" destOrd="0" presId="urn:microsoft.com/office/officeart/2005/8/layout/hierarchy2"/>
    <dgm:cxn modelId="{8F17880A-5457-4753-8F66-4805EC6C9DB8}" type="presParOf" srcId="{6ACBC422-FC37-4782-BEEE-106E0EB8B066}" destId="{E20A4748-CE69-4815-A0AA-070BC9DC3A18}" srcOrd="0" destOrd="0" presId="urn:microsoft.com/office/officeart/2005/8/layout/hierarchy2"/>
    <dgm:cxn modelId="{262BFB43-921C-4AA4-8197-AC9BF67386DF}" type="presParOf" srcId="{6ACBC422-FC37-4782-BEEE-106E0EB8B066}" destId="{008CEF42-3E28-4E18-B2D1-855469FE9AA6}" srcOrd="1" destOrd="0" presId="urn:microsoft.com/office/officeart/2005/8/layout/hierarchy2"/>
    <dgm:cxn modelId="{97EB6EB5-1BAC-4B1F-A9C4-5C02C9957AA7}" type="presParOf" srcId="{008CEF42-3E28-4E18-B2D1-855469FE9AA6}" destId="{299638A4-CBFB-4E6A-A474-E44E0AD52E7A}" srcOrd="0" destOrd="0" presId="urn:microsoft.com/office/officeart/2005/8/layout/hierarchy2"/>
    <dgm:cxn modelId="{2565A01F-19E5-47F1-9D09-96C7AC08B015}" type="presParOf" srcId="{299638A4-CBFB-4E6A-A474-E44E0AD52E7A}" destId="{DF263776-F487-4511-ACCE-45ADBC8F96FD}" srcOrd="0" destOrd="0" presId="urn:microsoft.com/office/officeart/2005/8/layout/hierarchy2"/>
    <dgm:cxn modelId="{111043A8-3A1A-43C8-99DA-3B35DD8699DE}" type="presParOf" srcId="{008CEF42-3E28-4E18-B2D1-855469FE9AA6}" destId="{4B7DADE6-7B49-4725-9194-5010229B1CF1}" srcOrd="1" destOrd="0" presId="urn:microsoft.com/office/officeart/2005/8/layout/hierarchy2"/>
    <dgm:cxn modelId="{1A913917-21CA-46B9-A8CD-449F916DCCA9}" type="presParOf" srcId="{4B7DADE6-7B49-4725-9194-5010229B1CF1}" destId="{517A18D4-3904-44B1-9442-A4A64A09476B}" srcOrd="0" destOrd="0" presId="urn:microsoft.com/office/officeart/2005/8/layout/hierarchy2"/>
    <dgm:cxn modelId="{A5C8C78E-DC34-43E7-B833-C7EBA9C57A01}" type="presParOf" srcId="{4B7DADE6-7B49-4725-9194-5010229B1CF1}" destId="{DD4BB130-2595-4ACF-9033-439B9FBED7E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EB210-D078-49D8-8546-E791A8F791CD}">
      <dsp:nvSpPr>
        <dsp:cNvPr id="0" name=""/>
        <dsp:cNvSpPr/>
      </dsp:nvSpPr>
      <dsp:spPr>
        <a:xfrm>
          <a:off x="2031"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a:solidFill>
                <a:sysClr val="window" lastClr="FFFFFF"/>
              </a:solidFill>
              <a:latin typeface="Calibri"/>
              <a:ea typeface="+mn-ea"/>
              <a:cs typeface="+mn-cs"/>
            </a:rPr>
            <a:t>zarządzanie zasobami ludzkimi</a:t>
          </a:r>
        </a:p>
      </dsp:txBody>
      <dsp:txXfrm>
        <a:off x="50961" y="1719515"/>
        <a:ext cx="2031456" cy="1572725"/>
      </dsp:txXfrm>
    </dsp:sp>
    <dsp:sp modelId="{114B291B-8EDD-4DED-9F10-21227070FFC6}">
      <dsp:nvSpPr>
        <dsp:cNvPr id="0" name=""/>
        <dsp:cNvSpPr/>
      </dsp:nvSpPr>
      <dsp:spPr>
        <a:xfrm>
          <a:off x="371308" y="250587"/>
          <a:ext cx="1390762" cy="139076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3A13DD78-FFEC-4D9F-A327-187A80ECA9B0}">
      <dsp:nvSpPr>
        <dsp:cNvPr id="0" name=""/>
        <dsp:cNvSpPr/>
      </dsp:nvSpPr>
      <dsp:spPr>
        <a:xfrm>
          <a:off x="2195227"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a:solidFill>
                <a:sysClr val="window" lastClr="FFFFFF"/>
              </a:solidFill>
              <a:latin typeface="Calibri"/>
              <a:ea typeface="+mn-ea"/>
              <a:cs typeface="+mn-cs"/>
            </a:rPr>
            <a:t>prawo pracy w kontekście równości szans  </a:t>
          </a:r>
        </a:p>
      </dsp:txBody>
      <dsp:txXfrm>
        <a:off x="2244157" y="1719515"/>
        <a:ext cx="2031456" cy="1572725"/>
      </dsp:txXfrm>
    </dsp:sp>
    <dsp:sp modelId="{BA68FB61-CF48-4301-96FC-ED260BD029AE}">
      <dsp:nvSpPr>
        <dsp:cNvPr id="0" name=""/>
        <dsp:cNvSpPr/>
      </dsp:nvSpPr>
      <dsp:spPr>
        <a:xfrm>
          <a:off x="2564504" y="250587"/>
          <a:ext cx="1390762" cy="1390762"/>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1B9D7633-D906-4BCC-9AB9-AEA1DBCA8811}">
      <dsp:nvSpPr>
        <dsp:cNvPr id="0" name=""/>
        <dsp:cNvSpPr/>
      </dsp:nvSpPr>
      <dsp:spPr>
        <a:xfrm>
          <a:off x="4388423"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err="1">
              <a:solidFill>
                <a:sysClr val="window" lastClr="FFFFFF"/>
              </a:solidFill>
              <a:latin typeface="Calibri"/>
              <a:ea typeface="+mn-ea"/>
              <a:cs typeface="+mn-cs"/>
            </a:rPr>
            <a:t>work</a:t>
          </a:r>
          <a:r>
            <a:rPr lang="pl-PL" sz="2200" kern="1200">
              <a:solidFill>
                <a:sysClr val="window" lastClr="FFFFFF"/>
              </a:solidFill>
              <a:latin typeface="Calibri"/>
              <a:ea typeface="+mn-ea"/>
              <a:cs typeface="+mn-cs"/>
            </a:rPr>
            <a:t>-life </a:t>
          </a:r>
          <a:r>
            <a:rPr lang="pl-PL" sz="2200" kern="1200" err="1">
              <a:solidFill>
                <a:sysClr val="window" lastClr="FFFFFF"/>
              </a:solidFill>
              <a:latin typeface="Calibri"/>
              <a:ea typeface="+mn-ea"/>
              <a:cs typeface="+mn-cs"/>
            </a:rPr>
            <a:t>balance</a:t>
          </a:r>
          <a:r>
            <a:rPr lang="pl-PL" sz="2200" kern="1200">
              <a:solidFill>
                <a:sysClr val="window" lastClr="FFFFFF"/>
              </a:solidFill>
              <a:latin typeface="Calibri"/>
              <a:ea typeface="+mn-ea"/>
              <a:cs typeface="+mn-cs"/>
            </a:rPr>
            <a:t> </a:t>
          </a:r>
        </a:p>
      </dsp:txBody>
      <dsp:txXfrm>
        <a:off x="4437353" y="1719515"/>
        <a:ext cx="2031456" cy="1572725"/>
      </dsp:txXfrm>
    </dsp:sp>
    <dsp:sp modelId="{1109F559-B249-464E-BEFA-D3C4F8772386}">
      <dsp:nvSpPr>
        <dsp:cNvPr id="0" name=""/>
        <dsp:cNvSpPr/>
      </dsp:nvSpPr>
      <dsp:spPr>
        <a:xfrm>
          <a:off x="4757700" y="250587"/>
          <a:ext cx="1390762" cy="139076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2BFA17B4-C34B-42BA-8E40-E33C1059BC03}">
      <dsp:nvSpPr>
        <dsp:cNvPr id="0" name=""/>
        <dsp:cNvSpPr/>
      </dsp:nvSpPr>
      <dsp:spPr>
        <a:xfrm>
          <a:off x="6581619" y="0"/>
          <a:ext cx="2129316" cy="41764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a:solidFill>
                <a:sysClr val="window" lastClr="FFFFFF"/>
              </a:solidFill>
              <a:latin typeface="Calibri"/>
              <a:ea typeface="+mn-ea"/>
              <a:cs typeface="+mn-cs"/>
            </a:rPr>
            <a:t>przełamywanie stereotypów</a:t>
          </a:r>
        </a:p>
      </dsp:txBody>
      <dsp:txXfrm>
        <a:off x="6630549" y="1719515"/>
        <a:ext cx="2031456" cy="1572725"/>
      </dsp:txXfrm>
    </dsp:sp>
    <dsp:sp modelId="{1DB2BDFB-A7F8-4F92-A407-C2971FA9B205}">
      <dsp:nvSpPr>
        <dsp:cNvPr id="0" name=""/>
        <dsp:cNvSpPr/>
      </dsp:nvSpPr>
      <dsp:spPr>
        <a:xfrm>
          <a:off x="6950896" y="250587"/>
          <a:ext cx="1390762" cy="1390762"/>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4976B3ED-D07E-42E2-92C6-653DEE2F0251}">
      <dsp:nvSpPr>
        <dsp:cNvPr id="0" name=""/>
        <dsp:cNvSpPr/>
      </dsp:nvSpPr>
      <dsp:spPr>
        <a:xfrm>
          <a:off x="348518" y="3341171"/>
          <a:ext cx="8015930" cy="626469"/>
        </a:xfrm>
        <a:prstGeom prst="leftRightArrow">
          <a:avLst/>
        </a:prstGeom>
        <a:solidFill>
          <a:srgbClr val="4F81BD">
            <a:tint val="6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EB210-D078-49D8-8546-E791A8F791CD}">
      <dsp:nvSpPr>
        <dsp:cNvPr id="0" name=""/>
        <dsp:cNvSpPr/>
      </dsp:nvSpPr>
      <dsp:spPr>
        <a:xfrm>
          <a:off x="2031"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a:solidFill>
                <a:sysClr val="window" lastClr="FFFFFF"/>
              </a:solidFill>
              <a:latin typeface="Calibri"/>
              <a:ea typeface="+mn-ea"/>
              <a:cs typeface="+mn-cs"/>
            </a:rPr>
            <a:t>zarządzanie zasobami ludzkimi</a:t>
          </a:r>
        </a:p>
      </dsp:txBody>
      <dsp:txXfrm>
        <a:off x="50961" y="1719515"/>
        <a:ext cx="2031456" cy="1572725"/>
      </dsp:txXfrm>
    </dsp:sp>
    <dsp:sp modelId="{114B291B-8EDD-4DED-9F10-21227070FFC6}">
      <dsp:nvSpPr>
        <dsp:cNvPr id="0" name=""/>
        <dsp:cNvSpPr/>
      </dsp:nvSpPr>
      <dsp:spPr>
        <a:xfrm>
          <a:off x="371308" y="250587"/>
          <a:ext cx="1390762" cy="139076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3A13DD78-FFEC-4D9F-A327-187A80ECA9B0}">
      <dsp:nvSpPr>
        <dsp:cNvPr id="0" name=""/>
        <dsp:cNvSpPr/>
      </dsp:nvSpPr>
      <dsp:spPr>
        <a:xfrm>
          <a:off x="2195227"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a:solidFill>
                <a:sysClr val="window" lastClr="FFFFFF"/>
              </a:solidFill>
              <a:latin typeface="Calibri"/>
              <a:ea typeface="+mn-ea"/>
              <a:cs typeface="+mn-cs"/>
            </a:rPr>
            <a:t>prawo pracy w kontekście równości szans  </a:t>
          </a:r>
        </a:p>
      </dsp:txBody>
      <dsp:txXfrm>
        <a:off x="2244157" y="1719515"/>
        <a:ext cx="2031456" cy="1572725"/>
      </dsp:txXfrm>
    </dsp:sp>
    <dsp:sp modelId="{BA68FB61-CF48-4301-96FC-ED260BD029AE}">
      <dsp:nvSpPr>
        <dsp:cNvPr id="0" name=""/>
        <dsp:cNvSpPr/>
      </dsp:nvSpPr>
      <dsp:spPr>
        <a:xfrm>
          <a:off x="2564504" y="250587"/>
          <a:ext cx="1390762" cy="1390762"/>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1B9D7633-D906-4BCC-9AB9-AEA1DBCA8811}">
      <dsp:nvSpPr>
        <dsp:cNvPr id="0" name=""/>
        <dsp:cNvSpPr/>
      </dsp:nvSpPr>
      <dsp:spPr>
        <a:xfrm>
          <a:off x="4388423"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err="1">
              <a:solidFill>
                <a:sysClr val="window" lastClr="FFFFFF"/>
              </a:solidFill>
              <a:latin typeface="Calibri"/>
              <a:ea typeface="+mn-ea"/>
              <a:cs typeface="+mn-cs"/>
            </a:rPr>
            <a:t>work</a:t>
          </a:r>
          <a:r>
            <a:rPr lang="pl-PL" sz="2200" kern="1200">
              <a:solidFill>
                <a:sysClr val="window" lastClr="FFFFFF"/>
              </a:solidFill>
              <a:latin typeface="Calibri"/>
              <a:ea typeface="+mn-ea"/>
              <a:cs typeface="+mn-cs"/>
            </a:rPr>
            <a:t>-life </a:t>
          </a:r>
          <a:r>
            <a:rPr lang="pl-PL" sz="2200" kern="1200" err="1">
              <a:solidFill>
                <a:sysClr val="window" lastClr="FFFFFF"/>
              </a:solidFill>
              <a:latin typeface="Calibri"/>
              <a:ea typeface="+mn-ea"/>
              <a:cs typeface="+mn-cs"/>
            </a:rPr>
            <a:t>balance</a:t>
          </a:r>
          <a:r>
            <a:rPr lang="pl-PL" sz="2200" kern="1200">
              <a:solidFill>
                <a:sysClr val="window" lastClr="FFFFFF"/>
              </a:solidFill>
              <a:latin typeface="Calibri"/>
              <a:ea typeface="+mn-ea"/>
              <a:cs typeface="+mn-cs"/>
            </a:rPr>
            <a:t> </a:t>
          </a:r>
        </a:p>
      </dsp:txBody>
      <dsp:txXfrm>
        <a:off x="4437353" y="1719515"/>
        <a:ext cx="2031456" cy="1572725"/>
      </dsp:txXfrm>
    </dsp:sp>
    <dsp:sp modelId="{1109F559-B249-464E-BEFA-D3C4F8772386}">
      <dsp:nvSpPr>
        <dsp:cNvPr id="0" name=""/>
        <dsp:cNvSpPr/>
      </dsp:nvSpPr>
      <dsp:spPr>
        <a:xfrm>
          <a:off x="4757700" y="250587"/>
          <a:ext cx="1390762" cy="139076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2BFA17B4-C34B-42BA-8E40-E33C1059BC03}">
      <dsp:nvSpPr>
        <dsp:cNvPr id="0" name=""/>
        <dsp:cNvSpPr/>
      </dsp:nvSpPr>
      <dsp:spPr>
        <a:xfrm>
          <a:off x="6581619" y="0"/>
          <a:ext cx="2129316" cy="4176464"/>
        </a:xfrm>
        <a:prstGeom prst="roundRect">
          <a:avLst>
            <a:gd name="adj" fmla="val 10000"/>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pl-PL" sz="2200" kern="1200">
              <a:solidFill>
                <a:sysClr val="window" lastClr="FFFFFF"/>
              </a:solidFill>
              <a:latin typeface="Calibri"/>
              <a:ea typeface="+mn-ea"/>
              <a:cs typeface="+mn-cs"/>
            </a:rPr>
            <a:t>przełamywanie stereotypów</a:t>
          </a:r>
        </a:p>
      </dsp:txBody>
      <dsp:txXfrm>
        <a:off x="6630549" y="1719515"/>
        <a:ext cx="2031456" cy="1572725"/>
      </dsp:txXfrm>
    </dsp:sp>
    <dsp:sp modelId="{1DB2BDFB-A7F8-4F92-A407-C2971FA9B205}">
      <dsp:nvSpPr>
        <dsp:cNvPr id="0" name=""/>
        <dsp:cNvSpPr/>
      </dsp:nvSpPr>
      <dsp:spPr>
        <a:xfrm>
          <a:off x="6950896" y="250587"/>
          <a:ext cx="1390762" cy="1390762"/>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4976B3ED-D07E-42E2-92C6-653DEE2F0251}">
      <dsp:nvSpPr>
        <dsp:cNvPr id="0" name=""/>
        <dsp:cNvSpPr/>
      </dsp:nvSpPr>
      <dsp:spPr>
        <a:xfrm>
          <a:off x="348518" y="3341171"/>
          <a:ext cx="8015930" cy="626469"/>
        </a:xfrm>
        <a:prstGeom prst="leftRightArrow">
          <a:avLst/>
        </a:prstGeom>
        <a:solidFill>
          <a:srgbClr val="C0504D">
            <a:tint val="6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CA5832-8E39-4D52-A612-91E71CB09379}">
      <dsp:nvSpPr>
        <dsp:cNvPr id="0" name=""/>
        <dsp:cNvSpPr/>
      </dsp:nvSpPr>
      <dsp:spPr>
        <a:xfrm rot="5400000">
          <a:off x="-189425" y="191521"/>
          <a:ext cx="1262834" cy="883984"/>
        </a:xfrm>
        <a:prstGeom prst="chevron">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l-PL" sz="2400" kern="1200" dirty="0">
              <a:solidFill>
                <a:sysClr val="window" lastClr="FFFFFF"/>
              </a:solidFill>
              <a:latin typeface="Calibri"/>
              <a:ea typeface="+mn-ea"/>
              <a:cs typeface="+mn-cs"/>
            </a:rPr>
            <a:t>1</a:t>
          </a:r>
        </a:p>
      </dsp:txBody>
      <dsp:txXfrm rot="-5400000">
        <a:off x="0" y="444088"/>
        <a:ext cx="883984" cy="378850"/>
      </dsp:txXfrm>
    </dsp:sp>
    <dsp:sp modelId="{EDE59178-628D-4ED4-ACD2-5B1A2B0BB96C}">
      <dsp:nvSpPr>
        <dsp:cNvPr id="0" name=""/>
        <dsp:cNvSpPr/>
      </dsp:nvSpPr>
      <dsp:spPr>
        <a:xfrm rot="5400000">
          <a:off x="4146370" y="-3260290"/>
          <a:ext cx="820842" cy="7345615"/>
        </a:xfrm>
        <a:prstGeom prst="round2SameRect">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pl-PL" sz="2500" kern="1200" dirty="0">
              <a:solidFill>
                <a:sysClr val="windowText" lastClr="000000">
                  <a:hueOff val="0"/>
                  <a:satOff val="0"/>
                  <a:lumOff val="0"/>
                  <a:alphaOff val="0"/>
                </a:sysClr>
              </a:solidFill>
              <a:latin typeface="Calibri"/>
              <a:ea typeface="+mn-ea"/>
              <a:cs typeface="+mn-cs"/>
            </a:rPr>
            <a:t>Szkolenia wybierane spoza Bazy Usług Rozwojowych</a:t>
          </a:r>
        </a:p>
      </dsp:txBody>
      <dsp:txXfrm rot="-5400000">
        <a:off x="883984" y="42166"/>
        <a:ext cx="7305545" cy="740702"/>
      </dsp:txXfrm>
    </dsp:sp>
    <dsp:sp modelId="{7C3F89A2-2EEC-408B-9FA3-3BE905D7FCDD}">
      <dsp:nvSpPr>
        <dsp:cNvPr id="0" name=""/>
        <dsp:cNvSpPr/>
      </dsp:nvSpPr>
      <dsp:spPr>
        <a:xfrm rot="5400000">
          <a:off x="-189425" y="1255045"/>
          <a:ext cx="1262834" cy="883984"/>
        </a:xfrm>
        <a:prstGeom prst="chevron">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l-PL" sz="2400" kern="1200" dirty="0">
              <a:solidFill>
                <a:sysClr val="window" lastClr="FFFFFF"/>
              </a:solidFill>
              <a:latin typeface="Calibri"/>
              <a:ea typeface="+mn-ea"/>
              <a:cs typeface="+mn-cs"/>
            </a:rPr>
            <a:t>2</a:t>
          </a:r>
        </a:p>
      </dsp:txBody>
      <dsp:txXfrm rot="-5400000">
        <a:off x="0" y="1507612"/>
        <a:ext cx="883984" cy="378850"/>
      </dsp:txXfrm>
    </dsp:sp>
    <dsp:sp modelId="{5ACEAC21-51DF-43F5-9417-BC8E5B0A8A2A}">
      <dsp:nvSpPr>
        <dsp:cNvPr id="0" name=""/>
        <dsp:cNvSpPr/>
      </dsp:nvSpPr>
      <dsp:spPr>
        <a:xfrm rot="5400000">
          <a:off x="4146370" y="-2196766"/>
          <a:ext cx="820842" cy="7345615"/>
        </a:xfrm>
        <a:prstGeom prst="round2SameRect">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pl-PL" sz="2500" kern="1200" dirty="0">
              <a:solidFill>
                <a:sysClr val="windowText" lastClr="000000">
                  <a:hueOff val="0"/>
                  <a:satOff val="0"/>
                  <a:lumOff val="0"/>
                  <a:alphaOff val="0"/>
                </a:sysClr>
              </a:solidFill>
              <a:latin typeface="Calibri"/>
              <a:ea typeface="+mn-ea"/>
              <a:cs typeface="+mn-cs"/>
            </a:rPr>
            <a:t>Wybór zgodny z zasadami zamówień określonymi w „Wytycznych kwalifikowalności wydatków”</a:t>
          </a:r>
        </a:p>
      </dsp:txBody>
      <dsp:txXfrm rot="-5400000">
        <a:off x="883984" y="1105690"/>
        <a:ext cx="7305545" cy="740702"/>
      </dsp:txXfrm>
    </dsp:sp>
    <dsp:sp modelId="{798A8267-D7C6-44C2-8C0D-313BAE8CE77D}">
      <dsp:nvSpPr>
        <dsp:cNvPr id="0" name=""/>
        <dsp:cNvSpPr/>
      </dsp:nvSpPr>
      <dsp:spPr>
        <a:xfrm rot="5400000">
          <a:off x="-189425" y="2318569"/>
          <a:ext cx="1262834" cy="883984"/>
        </a:xfrm>
        <a:prstGeom prst="chevron">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l-PL" sz="2400" kern="1200" dirty="0">
              <a:solidFill>
                <a:sysClr val="window" lastClr="FFFFFF"/>
              </a:solidFill>
              <a:latin typeface="Calibri"/>
              <a:ea typeface="+mn-ea"/>
              <a:cs typeface="+mn-cs"/>
            </a:rPr>
            <a:t>3</a:t>
          </a:r>
        </a:p>
      </dsp:txBody>
      <dsp:txXfrm rot="-5400000">
        <a:off x="0" y="2571136"/>
        <a:ext cx="883984" cy="378850"/>
      </dsp:txXfrm>
    </dsp:sp>
    <dsp:sp modelId="{A7AF6A08-AA93-4DBE-A258-EFE197BFCF43}">
      <dsp:nvSpPr>
        <dsp:cNvPr id="0" name=""/>
        <dsp:cNvSpPr/>
      </dsp:nvSpPr>
      <dsp:spPr>
        <a:xfrm rot="5400000">
          <a:off x="4146370" y="-1133242"/>
          <a:ext cx="820842" cy="7345615"/>
        </a:xfrm>
        <a:prstGeom prst="round2SameRect">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pl-PL" sz="2500" kern="1200" dirty="0">
              <a:solidFill>
                <a:sysClr val="windowText" lastClr="000000">
                  <a:hueOff val="0"/>
                  <a:satOff val="0"/>
                  <a:lumOff val="0"/>
                  <a:alphaOff val="0"/>
                </a:sysClr>
              </a:solidFill>
              <a:latin typeface="Calibri"/>
              <a:ea typeface="+mn-ea"/>
              <a:cs typeface="+mn-cs"/>
            </a:rPr>
            <a:t>Wybór szkoleń poprzedzony diagnozą pracowników </a:t>
          </a:r>
        </a:p>
      </dsp:txBody>
      <dsp:txXfrm rot="-5400000">
        <a:off x="883984" y="2169214"/>
        <a:ext cx="7305545" cy="7407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EB210-D078-49D8-8546-E791A8F791CD}">
      <dsp:nvSpPr>
        <dsp:cNvPr id="0" name=""/>
        <dsp:cNvSpPr/>
      </dsp:nvSpPr>
      <dsp:spPr>
        <a:xfrm>
          <a:off x="1829" y="0"/>
          <a:ext cx="2846179" cy="4176464"/>
        </a:xfrm>
        <a:prstGeom prst="roundRect">
          <a:avLst>
            <a:gd name="adj" fmla="val 10000"/>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pl-PL" sz="2800" kern="1200" dirty="0">
              <a:solidFill>
                <a:sysClr val="window" lastClr="FFFFFF"/>
              </a:solidFill>
              <a:latin typeface="Calibri"/>
              <a:ea typeface="+mn-ea"/>
              <a:cs typeface="+mn-cs"/>
            </a:rPr>
            <a:t>Wsparcie psychologiczne</a:t>
          </a:r>
        </a:p>
      </dsp:txBody>
      <dsp:txXfrm>
        <a:off x="50759" y="1719515"/>
        <a:ext cx="2748319" cy="1572725"/>
      </dsp:txXfrm>
    </dsp:sp>
    <dsp:sp modelId="{114B291B-8EDD-4DED-9F10-21227070FFC6}">
      <dsp:nvSpPr>
        <dsp:cNvPr id="0" name=""/>
        <dsp:cNvSpPr/>
      </dsp:nvSpPr>
      <dsp:spPr>
        <a:xfrm>
          <a:off x="729537" y="250587"/>
          <a:ext cx="1390762" cy="139076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3A13DD78-FFEC-4D9F-A327-187A80ECA9B0}">
      <dsp:nvSpPr>
        <dsp:cNvPr id="0" name=""/>
        <dsp:cNvSpPr/>
      </dsp:nvSpPr>
      <dsp:spPr>
        <a:xfrm>
          <a:off x="2933394" y="0"/>
          <a:ext cx="2846179" cy="4176464"/>
        </a:xfrm>
        <a:prstGeom prst="roundRect">
          <a:avLst>
            <a:gd name="adj" fmla="val 10000"/>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pl-PL" sz="2800" kern="1200" dirty="0">
              <a:solidFill>
                <a:sysClr val="window" lastClr="FFFFFF"/>
              </a:solidFill>
              <a:latin typeface="Calibri"/>
              <a:ea typeface="+mn-ea"/>
              <a:cs typeface="+mn-cs"/>
            </a:rPr>
            <a:t>Szkolenia w systemie BUR</a:t>
          </a:r>
        </a:p>
      </dsp:txBody>
      <dsp:txXfrm>
        <a:off x="2982324" y="1719515"/>
        <a:ext cx="2748319" cy="1572725"/>
      </dsp:txXfrm>
    </dsp:sp>
    <dsp:sp modelId="{BA68FB61-CF48-4301-96FC-ED260BD029AE}">
      <dsp:nvSpPr>
        <dsp:cNvPr id="0" name=""/>
        <dsp:cNvSpPr/>
      </dsp:nvSpPr>
      <dsp:spPr>
        <a:xfrm>
          <a:off x="3661102" y="250587"/>
          <a:ext cx="1390762" cy="1390762"/>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1B9D7633-D906-4BCC-9AB9-AEA1DBCA8811}">
      <dsp:nvSpPr>
        <dsp:cNvPr id="0" name=""/>
        <dsp:cNvSpPr/>
      </dsp:nvSpPr>
      <dsp:spPr>
        <a:xfrm>
          <a:off x="5864959" y="0"/>
          <a:ext cx="2846179" cy="4176464"/>
        </a:xfrm>
        <a:prstGeom prst="roundRect">
          <a:avLst>
            <a:gd name="adj" fmla="val 10000"/>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pl-PL" sz="2800" kern="1200" dirty="0">
              <a:solidFill>
                <a:sysClr val="window" lastClr="FFFFFF"/>
              </a:solidFill>
              <a:latin typeface="Calibri"/>
              <a:ea typeface="+mn-ea"/>
              <a:cs typeface="+mn-cs"/>
            </a:rPr>
            <a:t>Wsparcie towarzyszące dla uczestników</a:t>
          </a:r>
        </a:p>
      </dsp:txBody>
      <dsp:txXfrm>
        <a:off x="5913889" y="1719515"/>
        <a:ext cx="2748319" cy="1572725"/>
      </dsp:txXfrm>
    </dsp:sp>
    <dsp:sp modelId="{1109F559-B249-464E-BEFA-D3C4F8772386}">
      <dsp:nvSpPr>
        <dsp:cNvPr id="0" name=""/>
        <dsp:cNvSpPr/>
      </dsp:nvSpPr>
      <dsp:spPr>
        <a:xfrm>
          <a:off x="6592667" y="250587"/>
          <a:ext cx="1390762" cy="139076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4976B3ED-D07E-42E2-92C6-653DEE2F0251}">
      <dsp:nvSpPr>
        <dsp:cNvPr id="0" name=""/>
        <dsp:cNvSpPr/>
      </dsp:nvSpPr>
      <dsp:spPr>
        <a:xfrm>
          <a:off x="348518" y="3341171"/>
          <a:ext cx="8015930" cy="626469"/>
        </a:xfrm>
        <a:prstGeom prst="leftRightArrow">
          <a:avLst/>
        </a:prstGeom>
        <a:solidFill>
          <a:srgbClr val="8064A2">
            <a:tint val="6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CCB55-7433-4544-8CC0-7A7651AA0B43}">
      <dsp:nvSpPr>
        <dsp:cNvPr id="0" name=""/>
        <dsp:cNvSpPr/>
      </dsp:nvSpPr>
      <dsp:spPr>
        <a:xfrm>
          <a:off x="4886" y="1717996"/>
          <a:ext cx="833036" cy="17075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osoba powracająca na rynek pracy po przerwie związanej z opieką nad: </a:t>
          </a:r>
          <a:endParaRPr lang="pl-PL" sz="1000" kern="1200" dirty="0"/>
        </a:p>
      </dsp:txBody>
      <dsp:txXfrm>
        <a:off x="29285" y="1742395"/>
        <a:ext cx="784238" cy="1658708"/>
      </dsp:txXfrm>
    </dsp:sp>
    <dsp:sp modelId="{8509F594-1FBC-4B6F-A617-93CDF83F4A41}">
      <dsp:nvSpPr>
        <dsp:cNvPr id="0" name=""/>
        <dsp:cNvSpPr/>
      </dsp:nvSpPr>
      <dsp:spPr>
        <a:xfrm rot="18289469">
          <a:off x="535262" y="1974884"/>
          <a:ext cx="1411220" cy="35253"/>
        </a:xfrm>
        <a:custGeom>
          <a:avLst/>
          <a:gdLst/>
          <a:ahLst/>
          <a:cxnLst/>
          <a:rect l="0" t="0" r="0" b="0"/>
          <a:pathLst>
            <a:path>
              <a:moveTo>
                <a:pt x="0" y="17626"/>
              </a:moveTo>
              <a:lnTo>
                <a:pt x="1411220" y="176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1205591" y="1957230"/>
        <a:ext cx="70561" cy="70561"/>
      </dsp:txXfrm>
    </dsp:sp>
    <dsp:sp modelId="{870747B8-A5C9-40FC-805E-0D039DB9E9E0}">
      <dsp:nvSpPr>
        <dsp:cNvPr id="0" name=""/>
        <dsp:cNvSpPr/>
      </dsp:nvSpPr>
      <dsp:spPr>
        <a:xfrm>
          <a:off x="1643821" y="909585"/>
          <a:ext cx="1034591"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dzieckiem</a:t>
          </a:r>
          <a:endParaRPr lang="pl-PL" sz="1000" kern="1200" dirty="0"/>
        </a:p>
      </dsp:txBody>
      <dsp:txXfrm>
        <a:off x="1673326" y="939090"/>
        <a:ext cx="975581" cy="948362"/>
      </dsp:txXfrm>
    </dsp:sp>
    <dsp:sp modelId="{8F62CCBE-C88E-449F-8942-59B35E6789EA}">
      <dsp:nvSpPr>
        <dsp:cNvPr id="0" name=""/>
        <dsp:cNvSpPr/>
      </dsp:nvSpPr>
      <dsp:spPr>
        <a:xfrm rot="18913383">
          <a:off x="2558431" y="1104383"/>
          <a:ext cx="827038" cy="35253"/>
        </a:xfrm>
        <a:custGeom>
          <a:avLst/>
          <a:gdLst/>
          <a:ahLst/>
          <a:cxnLst/>
          <a:rect l="0" t="0" r="0" b="0"/>
          <a:pathLst>
            <a:path>
              <a:moveTo>
                <a:pt x="0" y="17626"/>
              </a:moveTo>
              <a:lnTo>
                <a:pt x="827038"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2951275" y="1101334"/>
        <a:ext cx="41351" cy="41351"/>
      </dsp:txXfrm>
    </dsp:sp>
    <dsp:sp modelId="{C4A05A25-CA48-4142-9233-A92B1E840F53}">
      <dsp:nvSpPr>
        <dsp:cNvPr id="0" name=""/>
        <dsp:cNvSpPr/>
      </dsp:nvSpPr>
      <dsp:spPr>
        <a:xfrm>
          <a:off x="3265489" y="327062"/>
          <a:ext cx="723938"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osoba bezrobotna lub bierna zawodowo </a:t>
          </a:r>
          <a:endParaRPr lang="pl-PL" sz="1000" kern="1200" dirty="0"/>
        </a:p>
      </dsp:txBody>
      <dsp:txXfrm>
        <a:off x="3286692" y="348265"/>
        <a:ext cx="681532" cy="964966"/>
      </dsp:txXfrm>
    </dsp:sp>
    <dsp:sp modelId="{179C6362-D7B4-4749-84B5-DCC508BA658D}">
      <dsp:nvSpPr>
        <dsp:cNvPr id="0" name=""/>
        <dsp:cNvSpPr/>
      </dsp:nvSpPr>
      <dsp:spPr>
        <a:xfrm rot="57555">
          <a:off x="3989393" y="817171"/>
          <a:ext cx="483787" cy="35253"/>
        </a:xfrm>
        <a:custGeom>
          <a:avLst/>
          <a:gdLst/>
          <a:ahLst/>
          <a:cxnLst/>
          <a:rect l="0" t="0" r="0" b="0"/>
          <a:pathLst>
            <a:path>
              <a:moveTo>
                <a:pt x="0" y="17626"/>
              </a:moveTo>
              <a:lnTo>
                <a:pt x="483787"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4219192" y="822703"/>
        <a:ext cx="24189" cy="24189"/>
      </dsp:txXfrm>
    </dsp:sp>
    <dsp:sp modelId="{3BA4B295-3076-4A97-92BF-B8A8A5F8E845}">
      <dsp:nvSpPr>
        <dsp:cNvPr id="0" name=""/>
        <dsp:cNvSpPr/>
      </dsp:nvSpPr>
      <dsp:spPr>
        <a:xfrm>
          <a:off x="4473147" y="335161"/>
          <a:ext cx="3621926"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nie była zatrudniona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ani nie wykonywała innej pracy zarobkowej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co najmniej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12 miesięcy przed przystąpieniem do projektu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i nie dłużej niż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3 lata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od urodzenia dziecka </a:t>
          </a:r>
          <a:endParaRPr lang="pl-PL" sz="1000" kern="1200" dirty="0"/>
        </a:p>
      </dsp:txBody>
      <dsp:txXfrm>
        <a:off x="4502652" y="364666"/>
        <a:ext cx="3562916" cy="948362"/>
      </dsp:txXfrm>
    </dsp:sp>
    <dsp:sp modelId="{0AA00151-47C4-448F-BCBD-8B7BBFB07F0C}">
      <dsp:nvSpPr>
        <dsp:cNvPr id="0" name=""/>
        <dsp:cNvSpPr/>
      </dsp:nvSpPr>
      <dsp:spPr>
        <a:xfrm rot="2667128">
          <a:off x="2560738" y="1683622"/>
          <a:ext cx="822425" cy="35253"/>
        </a:xfrm>
        <a:custGeom>
          <a:avLst/>
          <a:gdLst/>
          <a:ahLst/>
          <a:cxnLst/>
          <a:rect l="0" t="0" r="0" b="0"/>
          <a:pathLst>
            <a:path>
              <a:moveTo>
                <a:pt x="0" y="17626"/>
              </a:moveTo>
              <a:lnTo>
                <a:pt x="822425"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2951390" y="1680688"/>
        <a:ext cx="41121" cy="41121"/>
      </dsp:txXfrm>
    </dsp:sp>
    <dsp:sp modelId="{C357E751-AE2B-4D5A-B1AD-3BF204E9BB85}">
      <dsp:nvSpPr>
        <dsp:cNvPr id="0" name=""/>
        <dsp:cNvSpPr/>
      </dsp:nvSpPr>
      <dsp:spPr>
        <a:xfrm>
          <a:off x="3265489" y="1485540"/>
          <a:ext cx="723938"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osoba pracująca</a:t>
          </a:r>
          <a:endParaRPr lang="pl-PL" sz="1000" kern="1200" dirty="0"/>
        </a:p>
      </dsp:txBody>
      <dsp:txXfrm>
        <a:off x="3286692" y="1506743"/>
        <a:ext cx="681532" cy="964966"/>
      </dsp:txXfrm>
    </dsp:sp>
    <dsp:sp modelId="{B213CFE6-96E2-48B1-B2DF-02B45BD3E425}">
      <dsp:nvSpPr>
        <dsp:cNvPr id="0" name=""/>
        <dsp:cNvSpPr/>
      </dsp:nvSpPr>
      <dsp:spPr>
        <a:xfrm rot="57555">
          <a:off x="3989393" y="1975649"/>
          <a:ext cx="483787" cy="35253"/>
        </a:xfrm>
        <a:custGeom>
          <a:avLst/>
          <a:gdLst/>
          <a:ahLst/>
          <a:cxnLst/>
          <a:rect l="0" t="0" r="0" b="0"/>
          <a:pathLst>
            <a:path>
              <a:moveTo>
                <a:pt x="0" y="17626"/>
              </a:moveTo>
              <a:lnTo>
                <a:pt x="483787"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4219192" y="1981181"/>
        <a:ext cx="24189" cy="24189"/>
      </dsp:txXfrm>
    </dsp:sp>
    <dsp:sp modelId="{4682522A-4768-4096-843B-C5BAB22D8D5B}">
      <dsp:nvSpPr>
        <dsp:cNvPr id="0" name=""/>
        <dsp:cNvSpPr/>
      </dsp:nvSpPr>
      <dsp:spPr>
        <a:xfrm>
          <a:off x="4473147" y="1493639"/>
          <a:ext cx="3621926"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Font typeface="Wingdings" panose="05000000000000000000" pitchFamily="2" charset="2"/>
            <a:buNone/>
          </a:pPr>
          <a:r>
            <a:rPr lang="pl-PL" sz="1000" kern="1200" dirty="0">
              <a:latin typeface="Arial" panose="020B0604020202020204" pitchFamily="34" charset="0"/>
              <a:cs typeface="Arial" panose="020B0604020202020204" pitchFamily="34" charset="0"/>
            </a:rPr>
            <a:t>jest zatrudniona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lub wykonuje inną pracę zarobkową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nie dłużej niż 12 miesięcy przed przystąpieniem do projektu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i nie dłużej niż 3 lata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od urodzenia dziecka</a:t>
          </a:r>
          <a:endParaRPr lang="pl-PL" sz="1000" kern="1200" dirty="0"/>
        </a:p>
      </dsp:txBody>
      <dsp:txXfrm>
        <a:off x="4502652" y="1523144"/>
        <a:ext cx="3562916" cy="948362"/>
      </dsp:txXfrm>
    </dsp:sp>
    <dsp:sp modelId="{72B2D6F3-1C30-4173-A0A9-9991D25A9E32}">
      <dsp:nvSpPr>
        <dsp:cNvPr id="0" name=""/>
        <dsp:cNvSpPr/>
      </dsp:nvSpPr>
      <dsp:spPr>
        <a:xfrm rot="3310531">
          <a:off x="535262" y="3133362"/>
          <a:ext cx="1411220" cy="35253"/>
        </a:xfrm>
        <a:custGeom>
          <a:avLst/>
          <a:gdLst/>
          <a:ahLst/>
          <a:cxnLst/>
          <a:rect l="0" t="0" r="0" b="0"/>
          <a:pathLst>
            <a:path>
              <a:moveTo>
                <a:pt x="0" y="17626"/>
              </a:moveTo>
              <a:lnTo>
                <a:pt x="1411220" y="176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1205591" y="3115708"/>
        <a:ext cx="70561" cy="70561"/>
      </dsp:txXfrm>
    </dsp:sp>
    <dsp:sp modelId="{81FAB21D-7E57-460D-A53F-0914B79C06C5}">
      <dsp:nvSpPr>
        <dsp:cNvPr id="0" name=""/>
        <dsp:cNvSpPr/>
      </dsp:nvSpPr>
      <dsp:spPr>
        <a:xfrm>
          <a:off x="1643821" y="3226542"/>
          <a:ext cx="1034591"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osobą potrzebującą wsparcia w codziennym funkcjonowaniu</a:t>
          </a:r>
          <a:endParaRPr lang="pl-PL" sz="1000" kern="1200" dirty="0"/>
        </a:p>
      </dsp:txBody>
      <dsp:txXfrm>
        <a:off x="1673326" y="3256047"/>
        <a:ext cx="975581" cy="948362"/>
      </dsp:txXfrm>
    </dsp:sp>
    <dsp:sp modelId="{9220D055-BD6A-4CE0-B5B8-879D5B4B309C}">
      <dsp:nvSpPr>
        <dsp:cNvPr id="0" name=""/>
        <dsp:cNvSpPr/>
      </dsp:nvSpPr>
      <dsp:spPr>
        <a:xfrm rot="18913383">
          <a:off x="2558431" y="3421339"/>
          <a:ext cx="827038" cy="35253"/>
        </a:xfrm>
        <a:custGeom>
          <a:avLst/>
          <a:gdLst/>
          <a:ahLst/>
          <a:cxnLst/>
          <a:rect l="0" t="0" r="0" b="0"/>
          <a:pathLst>
            <a:path>
              <a:moveTo>
                <a:pt x="0" y="17626"/>
              </a:moveTo>
              <a:lnTo>
                <a:pt x="827038"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2951275" y="3418290"/>
        <a:ext cx="41351" cy="41351"/>
      </dsp:txXfrm>
    </dsp:sp>
    <dsp:sp modelId="{8334E797-69AF-4A00-91ED-A64CB513D76F}">
      <dsp:nvSpPr>
        <dsp:cNvPr id="0" name=""/>
        <dsp:cNvSpPr/>
      </dsp:nvSpPr>
      <dsp:spPr>
        <a:xfrm>
          <a:off x="3265489" y="2644018"/>
          <a:ext cx="723938"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osoba bezrobotna lub bierna zawodowo</a:t>
          </a:r>
          <a:endParaRPr lang="pl-PL" sz="1000" kern="1200" dirty="0"/>
        </a:p>
      </dsp:txBody>
      <dsp:txXfrm>
        <a:off x="3286692" y="2665221"/>
        <a:ext cx="681532" cy="964966"/>
      </dsp:txXfrm>
    </dsp:sp>
    <dsp:sp modelId="{8287A38A-85FF-4100-BF67-8A20A214190D}">
      <dsp:nvSpPr>
        <dsp:cNvPr id="0" name=""/>
        <dsp:cNvSpPr/>
      </dsp:nvSpPr>
      <dsp:spPr>
        <a:xfrm rot="57555">
          <a:off x="3989393" y="3134127"/>
          <a:ext cx="483787" cy="35253"/>
        </a:xfrm>
        <a:custGeom>
          <a:avLst/>
          <a:gdLst/>
          <a:ahLst/>
          <a:cxnLst/>
          <a:rect l="0" t="0" r="0" b="0"/>
          <a:pathLst>
            <a:path>
              <a:moveTo>
                <a:pt x="0" y="17626"/>
              </a:moveTo>
              <a:lnTo>
                <a:pt x="483787"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4219192" y="3139659"/>
        <a:ext cx="24189" cy="24189"/>
      </dsp:txXfrm>
    </dsp:sp>
    <dsp:sp modelId="{7889F0F6-1042-4FAF-A55C-C94195E73ED9}">
      <dsp:nvSpPr>
        <dsp:cNvPr id="0" name=""/>
        <dsp:cNvSpPr/>
      </dsp:nvSpPr>
      <dsp:spPr>
        <a:xfrm>
          <a:off x="4473147" y="2652118"/>
          <a:ext cx="3621926"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Font typeface="Wingdings" panose="05000000000000000000" pitchFamily="2" charset="2"/>
            <a:buNone/>
          </a:pPr>
          <a:r>
            <a:rPr lang="pl-PL" sz="1000" kern="1200" dirty="0">
              <a:latin typeface="Arial" panose="020B0604020202020204" pitchFamily="34" charset="0"/>
              <a:cs typeface="Arial" panose="020B0604020202020204" pitchFamily="34" charset="0"/>
            </a:rPr>
            <a:t>nie była zatrudniona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ani nie wykonywała innej pracy zarobkowej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co najmniej </a:t>
          </a:r>
          <a:br>
            <a:rPr lang="pl-PL" sz="1000" kern="1200" dirty="0">
              <a:latin typeface="Arial" panose="020B0604020202020204" pitchFamily="34" charset="0"/>
              <a:cs typeface="Arial" panose="020B0604020202020204" pitchFamily="34" charset="0"/>
            </a:rPr>
          </a:br>
          <a:r>
            <a:rPr lang="pl-PL" sz="1000" kern="1200" dirty="0">
              <a:latin typeface="Arial" panose="020B0604020202020204" pitchFamily="34" charset="0"/>
              <a:cs typeface="Arial" panose="020B0604020202020204" pitchFamily="34" charset="0"/>
            </a:rPr>
            <a:t>12 miesięcy przed przystąpieniem do projektu</a:t>
          </a:r>
          <a:endParaRPr lang="pl-PL" sz="1000" kern="1200" dirty="0"/>
        </a:p>
      </dsp:txBody>
      <dsp:txXfrm>
        <a:off x="4502652" y="2681623"/>
        <a:ext cx="3562916" cy="948362"/>
      </dsp:txXfrm>
    </dsp:sp>
    <dsp:sp modelId="{63559C2D-8A67-4052-8DB6-E6F19605D5F9}">
      <dsp:nvSpPr>
        <dsp:cNvPr id="0" name=""/>
        <dsp:cNvSpPr/>
      </dsp:nvSpPr>
      <dsp:spPr>
        <a:xfrm rot="2667128">
          <a:off x="2560738" y="4000578"/>
          <a:ext cx="822425" cy="35253"/>
        </a:xfrm>
        <a:custGeom>
          <a:avLst/>
          <a:gdLst/>
          <a:ahLst/>
          <a:cxnLst/>
          <a:rect l="0" t="0" r="0" b="0"/>
          <a:pathLst>
            <a:path>
              <a:moveTo>
                <a:pt x="0" y="17626"/>
              </a:moveTo>
              <a:lnTo>
                <a:pt x="822425"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2951390" y="3997645"/>
        <a:ext cx="41121" cy="41121"/>
      </dsp:txXfrm>
    </dsp:sp>
    <dsp:sp modelId="{E20A4748-CE69-4815-A0AA-070BC9DC3A18}">
      <dsp:nvSpPr>
        <dsp:cNvPr id="0" name=""/>
        <dsp:cNvSpPr/>
      </dsp:nvSpPr>
      <dsp:spPr>
        <a:xfrm>
          <a:off x="3265489" y="3802497"/>
          <a:ext cx="723938"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dirty="0">
              <a:latin typeface="Arial" panose="020B0604020202020204" pitchFamily="34" charset="0"/>
              <a:cs typeface="Arial" panose="020B0604020202020204" pitchFamily="34" charset="0"/>
            </a:rPr>
            <a:t>osoba pracująca</a:t>
          </a:r>
          <a:endParaRPr lang="pl-PL" sz="1000" kern="1200" dirty="0"/>
        </a:p>
      </dsp:txBody>
      <dsp:txXfrm>
        <a:off x="3286692" y="3823700"/>
        <a:ext cx="681532" cy="964966"/>
      </dsp:txXfrm>
    </dsp:sp>
    <dsp:sp modelId="{299638A4-CBFB-4E6A-A474-E44E0AD52E7A}">
      <dsp:nvSpPr>
        <dsp:cNvPr id="0" name=""/>
        <dsp:cNvSpPr/>
      </dsp:nvSpPr>
      <dsp:spPr>
        <a:xfrm rot="57555">
          <a:off x="3989393" y="4292606"/>
          <a:ext cx="483787" cy="35253"/>
        </a:xfrm>
        <a:custGeom>
          <a:avLst/>
          <a:gdLst/>
          <a:ahLst/>
          <a:cxnLst/>
          <a:rect l="0" t="0" r="0" b="0"/>
          <a:pathLst>
            <a:path>
              <a:moveTo>
                <a:pt x="0" y="17626"/>
              </a:moveTo>
              <a:lnTo>
                <a:pt x="483787" y="176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pl-PL" sz="1000" kern="1200"/>
        </a:p>
      </dsp:txBody>
      <dsp:txXfrm>
        <a:off x="4219192" y="4298138"/>
        <a:ext cx="24189" cy="24189"/>
      </dsp:txXfrm>
    </dsp:sp>
    <dsp:sp modelId="{517A18D4-3904-44B1-9442-A4A64A09476B}">
      <dsp:nvSpPr>
        <dsp:cNvPr id="0" name=""/>
        <dsp:cNvSpPr/>
      </dsp:nvSpPr>
      <dsp:spPr>
        <a:xfrm>
          <a:off x="4473147" y="3810596"/>
          <a:ext cx="3621926" cy="10073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pl-PL" sz="1000" kern="1200">
              <a:latin typeface="Arial" panose="020B0604020202020204" pitchFamily="34" charset="0"/>
              <a:cs typeface="Arial" panose="020B0604020202020204" pitchFamily="34" charset="0"/>
            </a:rPr>
            <a:t>jest zatrudniona </a:t>
          </a:r>
          <a:br>
            <a:rPr lang="pl-PL" sz="1000" kern="1200">
              <a:latin typeface="Arial" panose="020B0604020202020204" pitchFamily="34" charset="0"/>
              <a:cs typeface="Arial" panose="020B0604020202020204" pitchFamily="34" charset="0"/>
            </a:rPr>
          </a:br>
          <a:r>
            <a:rPr lang="pl-PL" sz="1000" kern="1200">
              <a:latin typeface="Arial" panose="020B0604020202020204" pitchFamily="34" charset="0"/>
              <a:cs typeface="Arial" panose="020B0604020202020204" pitchFamily="34" charset="0"/>
            </a:rPr>
            <a:t>lub wykonuje inną pracę zarobkową </a:t>
          </a:r>
          <a:br>
            <a:rPr lang="pl-PL" sz="1000" kern="1200">
              <a:latin typeface="Arial" panose="020B0604020202020204" pitchFamily="34" charset="0"/>
              <a:cs typeface="Arial" panose="020B0604020202020204" pitchFamily="34" charset="0"/>
            </a:rPr>
          </a:br>
          <a:r>
            <a:rPr lang="pl-PL" sz="1000" kern="1200">
              <a:latin typeface="Arial" panose="020B0604020202020204" pitchFamily="34" charset="0"/>
              <a:cs typeface="Arial" panose="020B0604020202020204" pitchFamily="34" charset="0"/>
            </a:rPr>
            <a:t>nie dłużej niż </a:t>
          </a:r>
          <a:br>
            <a:rPr lang="pl-PL" sz="1000" kern="1200">
              <a:latin typeface="Arial" panose="020B0604020202020204" pitchFamily="34" charset="0"/>
              <a:cs typeface="Arial" panose="020B0604020202020204" pitchFamily="34" charset="0"/>
            </a:rPr>
          </a:br>
          <a:r>
            <a:rPr lang="pl-PL" sz="1000" kern="1200">
              <a:latin typeface="Arial" panose="020B0604020202020204" pitchFamily="34" charset="0"/>
              <a:cs typeface="Arial" panose="020B0604020202020204" pitchFamily="34" charset="0"/>
            </a:rPr>
            <a:t>12 miesięcy przed przystąpieniem do projektu</a:t>
          </a:r>
          <a:endParaRPr lang="pl-PL" sz="1000" kern="1200" dirty="0"/>
        </a:p>
      </dsp:txBody>
      <dsp:txXfrm>
        <a:off x="4502652" y="3840101"/>
        <a:ext cx="3562916" cy="948362"/>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D6E92CB1-6D65-44E0-86CF-B05D6961E998}" type="datetimeFigureOut">
              <a:rPr lang="pl-PL" smtClean="0"/>
              <a:t>2024-07-31</a:t>
            </a:fld>
            <a:endParaRPr lang="pl-PL"/>
          </a:p>
        </p:txBody>
      </p:sp>
      <p:sp>
        <p:nvSpPr>
          <p:cNvPr id="4" name="Symbol zastępczy stopki 3"/>
          <p:cNvSpPr>
            <a:spLocks noGrp="1"/>
          </p:cNvSpPr>
          <p:nvPr>
            <p:ph type="ftr" sz="quarter" idx="2"/>
          </p:nvPr>
        </p:nvSpPr>
        <p:spPr>
          <a:xfrm>
            <a:off x="0" y="9429750"/>
            <a:ext cx="2971800" cy="496888"/>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9429750"/>
            <a:ext cx="2971800" cy="496888"/>
          </a:xfrm>
          <a:prstGeom prst="rect">
            <a:avLst/>
          </a:prstGeom>
        </p:spPr>
        <p:txBody>
          <a:bodyPr vert="horz" lIns="91440" tIns="45720" rIns="91440" bIns="45720" rtlCol="0" anchor="b"/>
          <a:lstStyle>
            <a:lvl1pPr algn="r">
              <a:defRPr sz="1200"/>
            </a:lvl1pPr>
          </a:lstStyle>
          <a:p>
            <a:fld id="{496C91BC-52AB-46D3-8F6D-F588FB71E898}" type="slidenum">
              <a:rPr lang="pl-PL" smtClean="0"/>
              <a:t>‹#›</a:t>
            </a:fld>
            <a:endParaRPr lang="pl-PL"/>
          </a:p>
        </p:txBody>
      </p:sp>
    </p:spTree>
    <p:extLst>
      <p:ext uri="{BB962C8B-B14F-4D97-AF65-F5344CB8AC3E}">
        <p14:creationId xmlns:p14="http://schemas.microsoft.com/office/powerpoint/2010/main" val="4203316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0A0C1391-7B4E-4ED2-A67C-6A97692F1DBD}" type="datetimeFigureOut">
              <a:rPr lang="pl-PL" smtClean="0"/>
              <a:t>2024-07-31</a:t>
            </a:fld>
            <a:endParaRPr lang="pl-PL"/>
          </a:p>
        </p:txBody>
      </p:sp>
      <p:sp>
        <p:nvSpPr>
          <p:cNvPr id="4" name="Symbol zastępczy obrazu slajdu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776788"/>
            <a:ext cx="5486400" cy="3908425"/>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29750"/>
            <a:ext cx="2971800" cy="496888"/>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9429750"/>
            <a:ext cx="2971800" cy="496888"/>
          </a:xfrm>
          <a:prstGeom prst="rect">
            <a:avLst/>
          </a:prstGeom>
        </p:spPr>
        <p:txBody>
          <a:bodyPr vert="horz" lIns="91440" tIns="45720" rIns="91440" bIns="45720" rtlCol="0" anchor="b"/>
          <a:lstStyle>
            <a:lvl1pPr algn="r">
              <a:defRPr sz="1200"/>
            </a:lvl1pPr>
          </a:lstStyle>
          <a:p>
            <a:fld id="{978CE6C6-FE43-4943-AB0B-C65D97C43D38}" type="slidenum">
              <a:rPr lang="pl-PL" smtClean="0"/>
              <a:t>‹#›</a:t>
            </a:fld>
            <a:endParaRPr lang="pl-PL"/>
          </a:p>
        </p:txBody>
      </p:sp>
    </p:spTree>
    <p:extLst>
      <p:ext uri="{BB962C8B-B14F-4D97-AF65-F5344CB8AC3E}">
        <p14:creationId xmlns:p14="http://schemas.microsoft.com/office/powerpoint/2010/main" val="354465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www.funduszeeuropejskie.gov.pl/strony/o-funduszach/fundusze-na-lata-2021-2027/prawo-i-dokumenty/wytyczne/wytyczne-dotyczace-monitorowania-postepu-rzeczowego-realizacji-programow-na-lata-2021-2027/"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dirty="0" err="1">
                <a:latin typeface="Arial" panose="020B0604020202020204" pitchFamily="34" charset="0"/>
                <a:cs typeface="Arial" panose="020B0604020202020204" pitchFamily="34" charset="0"/>
              </a:rPr>
              <a:t>work</a:t>
            </a:r>
            <a:r>
              <a:rPr lang="pl-PL" sz="1200" dirty="0">
                <a:latin typeface="Arial" panose="020B0604020202020204" pitchFamily="34" charset="0"/>
                <a:cs typeface="Arial" panose="020B0604020202020204" pitchFamily="34" charset="0"/>
              </a:rPr>
              <a:t>-life </a:t>
            </a:r>
            <a:r>
              <a:rPr lang="pl-PL" sz="1200" dirty="0" err="1">
                <a:latin typeface="Arial" panose="020B0604020202020204" pitchFamily="34" charset="0"/>
                <a:cs typeface="Arial" panose="020B0604020202020204" pitchFamily="34" charset="0"/>
              </a:rPr>
              <a:t>balance</a:t>
            </a:r>
            <a:r>
              <a:rPr lang="pl-PL" sz="1200" dirty="0">
                <a:latin typeface="Arial" panose="020B0604020202020204" pitchFamily="34" charset="0"/>
                <a:cs typeface="Arial" panose="020B0604020202020204" pitchFamily="34" charset="0"/>
              </a:rPr>
              <a:t> (WLB) to rozwiązania umożliwiające pogodzenie pracy zawodowej z życiem prywatnym </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9426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W zakresie typu 1 </a:t>
            </a:r>
            <a:r>
              <a:rPr lang="pl-PL" sz="1200" b="0" i="0" u="none" strike="noStrike" kern="1200" baseline="0" dirty="0">
                <a:solidFill>
                  <a:schemeClr val="tx1"/>
                </a:solidFill>
                <a:latin typeface="+mn-lt"/>
                <a:ea typeface="+mn-ea"/>
                <a:cs typeface="+mn-cs"/>
              </a:rPr>
              <a:t>ze wsparcia nie może skorzystać pracownik wnioskodawcy lub partnera. </a:t>
            </a:r>
          </a:p>
          <a:p>
            <a:r>
              <a:rPr lang="pl-PL" dirty="0"/>
              <a:t>Wsparcie w zakresie typu 2 </a:t>
            </a:r>
            <a:r>
              <a:rPr lang="pl-PL" sz="1200" b="0" i="0" u="none" strike="noStrike" kern="1200" baseline="0" dirty="0">
                <a:solidFill>
                  <a:schemeClr val="tx1"/>
                </a:solidFill>
                <a:latin typeface="+mn-lt"/>
                <a:ea typeface="+mn-ea"/>
                <a:cs typeface="+mn-cs"/>
              </a:rPr>
              <a:t>obejmie tych pracowników, dla których nie są przewidziane inne programy/formy wsparcia współfinansowane ze środków europejskich lub krajowych np. KPO lub FERS. </a:t>
            </a:r>
          </a:p>
          <a:p>
            <a:r>
              <a:rPr lang="pl-PL" sz="1200" b="0" i="0" u="none" strike="noStrike" kern="1200" baseline="0" dirty="0">
                <a:solidFill>
                  <a:schemeClr val="tx1"/>
                </a:solidFill>
                <a:latin typeface="+mn-lt"/>
                <a:ea typeface="+mn-ea"/>
                <a:cs typeface="+mn-cs"/>
              </a:rPr>
              <a:t>Ze wsparcia w typie 3 nie może skorzystać przedsiębiorca w rozumieniu art. 4 ust. 1-2 ustawy Prawo przedsiębiorców</a:t>
            </a:r>
            <a:br>
              <a:rPr lang="pl-PL" sz="1200" b="0" i="0" u="none" strike="noStrike" kern="1200" baseline="0" dirty="0">
                <a:solidFill>
                  <a:schemeClr val="tx1"/>
                </a:solidFill>
                <a:latin typeface="+mn-lt"/>
                <a:ea typeface="+mn-ea"/>
                <a:cs typeface="+mn-cs"/>
              </a:rPr>
            </a:br>
            <a:r>
              <a:rPr lang="pl-PL" sz="1200" b="0" i="0" u="none" strike="noStrike" kern="1200" baseline="0" dirty="0">
                <a:solidFill>
                  <a:schemeClr val="tx1"/>
                </a:solidFill>
                <a:latin typeface="+mn-lt"/>
                <a:ea typeface="+mn-ea"/>
                <a:cs typeface="+mn-cs"/>
              </a:rPr>
              <a:t>oraz pracownik wnioskodawcy lub partnera. </a:t>
            </a:r>
          </a:p>
          <a:p>
            <a:r>
              <a:rPr lang="pl-PL" sz="1200" b="0" i="0" u="none" strike="noStrike" kern="1200" baseline="0" dirty="0">
                <a:solidFill>
                  <a:schemeClr val="tx1"/>
                </a:solidFill>
                <a:latin typeface="+mn-lt"/>
                <a:ea typeface="+mn-ea"/>
                <a:cs typeface="+mn-cs"/>
              </a:rPr>
              <a:t>Wszyscy uczestnicy muszą być mieszkańcami województwa śląskiego.</a:t>
            </a:r>
          </a:p>
          <a:p>
            <a:endParaRPr lang="pl-PL" dirty="0"/>
          </a:p>
        </p:txBody>
      </p:sp>
      <p:sp>
        <p:nvSpPr>
          <p:cNvPr id="4" name="Symbol zastępczy numeru slajdu 3"/>
          <p:cNvSpPr>
            <a:spLocks noGrp="1"/>
          </p:cNvSpPr>
          <p:nvPr>
            <p:ph type="sldNum" sz="quarter" idx="5"/>
          </p:nvPr>
        </p:nvSpPr>
        <p:spPr/>
        <p:txBody>
          <a:bodyPr/>
          <a:lstStyle/>
          <a:p>
            <a:fld id="{978CE6C6-FE43-4943-AB0B-C65D97C43D38}" type="slidenum">
              <a:rPr lang="pl-PL" smtClean="0"/>
              <a:t>12</a:t>
            </a:fld>
            <a:endParaRPr lang="pl-PL"/>
          </a:p>
        </p:txBody>
      </p:sp>
    </p:spTree>
    <p:extLst>
      <p:ext uri="{BB962C8B-B14F-4D97-AF65-F5344CB8AC3E}">
        <p14:creationId xmlns:p14="http://schemas.microsoft.com/office/powerpoint/2010/main" val="377070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8CE6C6-FE43-4943-AB0B-C65D97C43D38}" type="slidenum">
              <a:rPr lang="pl-PL" smtClean="0"/>
              <a:t>13</a:t>
            </a:fld>
            <a:endParaRPr lang="pl-PL"/>
          </a:p>
        </p:txBody>
      </p:sp>
    </p:spTree>
    <p:extLst>
      <p:ext uri="{BB962C8B-B14F-4D97-AF65-F5344CB8AC3E}">
        <p14:creationId xmlns:p14="http://schemas.microsoft.com/office/powerpoint/2010/main" val="27684535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978CE6C6-FE43-4943-AB0B-C65D97C43D38}" type="slidenum">
              <a:rPr lang="pl-PL" smtClean="0"/>
              <a:t>14</a:t>
            </a:fld>
            <a:endParaRPr lang="pl-PL"/>
          </a:p>
        </p:txBody>
      </p:sp>
    </p:spTree>
    <p:extLst>
      <p:ext uri="{BB962C8B-B14F-4D97-AF65-F5344CB8AC3E}">
        <p14:creationId xmlns:p14="http://schemas.microsoft.com/office/powerpoint/2010/main" val="1681095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978CE6C6-FE43-4943-AB0B-C65D97C43D38}" type="slidenum">
              <a:rPr lang="pl-PL" smtClean="0"/>
              <a:t>15</a:t>
            </a:fld>
            <a:endParaRPr lang="pl-PL"/>
          </a:p>
        </p:txBody>
      </p:sp>
    </p:spTree>
    <p:extLst>
      <p:ext uri="{BB962C8B-B14F-4D97-AF65-F5344CB8AC3E}">
        <p14:creationId xmlns:p14="http://schemas.microsoft.com/office/powerpoint/2010/main" val="5691594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48658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01353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3803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32327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Weryfikowane będzie czy:</a:t>
            </a:r>
          </a:p>
          <a:p>
            <a:pPr lvl="0"/>
            <a:r>
              <a:rPr lang="pl-PL" sz="1200" kern="1200" dirty="0">
                <a:solidFill>
                  <a:schemeClr val="tx1"/>
                </a:solidFill>
                <a:effectLst/>
                <a:latin typeface="+mn-lt"/>
                <a:ea typeface="+mn-ea"/>
                <a:cs typeface="+mn-cs"/>
              </a:rPr>
              <a:t>- wniosek o dofinansowanie projektu zawiera uzupełnienia lub poprawki wynikające </a:t>
            </a:r>
            <a:br>
              <a:rPr lang="pl-PL" sz="1200" kern="1200" dirty="0">
                <a:solidFill>
                  <a:schemeClr val="tx1"/>
                </a:solidFill>
                <a:effectLst/>
                <a:latin typeface="+mn-lt"/>
                <a:ea typeface="+mn-ea"/>
                <a:cs typeface="+mn-cs"/>
              </a:rPr>
            </a:br>
            <a:r>
              <a:rPr lang="pl-PL" sz="1200" kern="1200" dirty="0">
                <a:solidFill>
                  <a:schemeClr val="tx1"/>
                </a:solidFill>
                <a:effectLst/>
                <a:latin typeface="+mn-lt"/>
                <a:ea typeface="+mn-ea"/>
                <a:cs typeface="+mn-cs"/>
              </a:rPr>
              <a:t>z warunków negocjacyjnych;</a:t>
            </a:r>
          </a:p>
          <a:p>
            <a:pPr lvl="0"/>
            <a:r>
              <a:rPr lang="pl-PL" sz="1200" kern="1200" dirty="0">
                <a:solidFill>
                  <a:schemeClr val="tx1"/>
                </a:solidFill>
                <a:effectLst/>
                <a:latin typeface="+mn-lt"/>
                <a:ea typeface="+mn-ea"/>
                <a:cs typeface="+mn-cs"/>
              </a:rPr>
              <a:t>- wnioskodawca przedstawił wymagane informacje i wyjaśnienia wynikające z warunków negocjacyjnych i zostały one zaakceptowane przez KOP;</a:t>
            </a:r>
          </a:p>
          <a:p>
            <a:r>
              <a:rPr lang="pl-PL" sz="1200" kern="1200" dirty="0">
                <a:solidFill>
                  <a:schemeClr val="tx1"/>
                </a:solidFill>
                <a:effectLst/>
                <a:latin typeface="+mn-lt"/>
                <a:ea typeface="+mn-ea"/>
                <a:cs typeface="+mn-cs"/>
              </a:rPr>
              <a:t>- wnioskodawca nie wprowadził we wniosku zmian innych niż wynikające z warunków negocjacyjnych.</a:t>
            </a:r>
            <a:endParaRPr lang="pl-PL" sz="1200" dirty="0">
              <a:solidFill>
                <a:srgbClr val="0070C0"/>
              </a:solidFill>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2028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Wnioskodawca określa, do jakiego typu należy projekt. Dopuszczalny jest wyłącznie wybór jednego typu projektu.</a:t>
            </a:r>
            <a:endParaRPr lang="pl-PL" dirty="0">
              <a:effectLst/>
            </a:endParaRPr>
          </a:p>
          <a:p>
            <a:r>
              <a:rPr lang="pl-PL" sz="1200" kern="1200" dirty="0">
                <a:solidFill>
                  <a:schemeClr val="tx1"/>
                </a:solidFill>
                <a:effectLst/>
                <a:latin typeface="+mn-lt"/>
                <a:ea typeface="+mn-ea"/>
                <a:cs typeface="+mn-cs"/>
              </a:rPr>
              <a:t>Typ 1: 	Szkolenia dla przedsiębiorców i ich pracowników przy wykorzystaniu systemu popytowego w oparciu o BUR</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Typ 2: 	Szkolenia dla pracowników jednostek samorządu terytorialnego  realizowane poza BUR</a:t>
            </a:r>
            <a:r>
              <a:rPr lang="pl-PL" dirty="0">
                <a:effectLst/>
              </a:rPr>
              <a:t> </a:t>
            </a:r>
            <a:r>
              <a:rPr lang="pl-PL" sz="1200" kern="1200" dirty="0">
                <a:solidFill>
                  <a:schemeClr val="tx1"/>
                </a:solidFill>
                <a:effectLst/>
                <a:latin typeface="+mn-lt"/>
                <a:ea typeface="+mn-ea"/>
                <a:cs typeface="+mn-cs"/>
              </a:rPr>
              <a:t>ale zgodne ze zidentyfikowanymi potrzebami w ramach podmiotowego systemu finansowania</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Typ 3: 	Szkolenia i doradztwo psychologiczne dla osób powracających na rynek pracy po przerwie związanej z opieką nad dzieckiem/osobą potrzebującą wsparcia w codziennym funkcjonowaniu</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Kryterium zostanie zweryfikowane przez oceniającego na podstawie zapisów wniosku o dofinansowanie.</a:t>
            </a:r>
            <a:endParaRPr lang="pl-PL" dirty="0"/>
          </a:p>
        </p:txBody>
      </p:sp>
      <p:sp>
        <p:nvSpPr>
          <p:cNvPr id="4" name="Symbol zastępczy numeru slajdu 3"/>
          <p:cNvSpPr>
            <a:spLocks noGrp="1"/>
          </p:cNvSpPr>
          <p:nvPr>
            <p:ph type="sldNum" sz="quarter" idx="10"/>
          </p:nvPr>
        </p:nvSpPr>
        <p:spPr/>
        <p:txBody>
          <a:bodyPr/>
          <a:lstStyle/>
          <a:p>
            <a:fld id="{978CE6C6-FE43-4943-AB0B-C65D97C43D38}" type="slidenum">
              <a:rPr lang="pl-PL" smtClean="0"/>
              <a:t>21</a:t>
            </a:fld>
            <a:endParaRPr lang="pl-PL"/>
          </a:p>
        </p:txBody>
      </p:sp>
    </p:spTree>
    <p:extLst>
      <p:ext uri="{BB962C8B-B14F-4D97-AF65-F5344CB8AC3E}">
        <p14:creationId xmlns:p14="http://schemas.microsoft.com/office/powerpoint/2010/main" val="4192226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0" i="0" u="none" strike="noStrike" kern="1200" baseline="0" dirty="0">
                <a:solidFill>
                  <a:schemeClr val="tx1"/>
                </a:solidFill>
                <a:latin typeface="+mn-lt"/>
                <a:ea typeface="+mn-ea"/>
                <a:cs typeface="+mn-cs"/>
              </a:rPr>
              <a:t>Dopuszczalny jest </a:t>
            </a:r>
            <a:r>
              <a:rPr lang="pl-PL" sz="1200" b="1" i="0" u="none" strike="noStrike" kern="1200" baseline="0" dirty="0">
                <a:solidFill>
                  <a:schemeClr val="tx1"/>
                </a:solidFill>
                <a:latin typeface="+mn-lt"/>
                <a:ea typeface="+mn-ea"/>
                <a:cs typeface="+mn-cs"/>
              </a:rPr>
              <a:t>wybór wyłącznie jednego typu projektu</a:t>
            </a:r>
            <a:r>
              <a:rPr lang="pl-PL" sz="1200" b="0" i="0" u="none" strike="noStrike" kern="1200" baseline="0" dirty="0">
                <a:solidFill>
                  <a:schemeClr val="tx1"/>
                </a:solidFill>
                <a:latin typeface="+mn-lt"/>
                <a:ea typeface="+mn-ea"/>
                <a:cs typeface="+mn-cs"/>
              </a:rPr>
              <a:t>.</a:t>
            </a:r>
          </a:p>
          <a:p>
            <a:r>
              <a:rPr lang="pl-PL" sz="1200" b="0" i="0" u="none" strike="noStrike" kern="1200" baseline="0" dirty="0">
                <a:solidFill>
                  <a:schemeClr val="tx1"/>
                </a:solidFill>
                <a:latin typeface="+mn-lt"/>
                <a:ea typeface="+mn-ea"/>
                <a:cs typeface="+mn-cs"/>
              </a:rPr>
              <a:t>Proszę podać w nazwie projektu nr typu, do którego Państwo aplikują. </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44171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Weryfikacji podlega, czy wsparcie jest skierowane do przedsiębiorców i pracowników (mikro, małych i średnich) w zakresie usług rozwojowych poprzez rozwój umiejętności/kompetencji/kwalifikacji. MŚP prowadzą działalność gospodarczą na obszarze województwa śląskiego.</a:t>
            </a:r>
            <a:endParaRPr lang="pl-PL" dirty="0">
              <a:effectLst/>
            </a:endParaRPr>
          </a:p>
          <a:p>
            <a:r>
              <a:rPr lang="pl-PL" sz="1200" kern="1200" dirty="0">
                <a:solidFill>
                  <a:schemeClr val="tx1"/>
                </a:solidFill>
                <a:effectLst/>
                <a:latin typeface="+mn-lt"/>
                <a:ea typeface="+mn-ea"/>
                <a:cs typeface="+mn-cs"/>
              </a:rPr>
              <a:t>Wsparcie ma charakter popytowy, co oznacza, że przedsiębiorca sam poszukuje i wybiera usługę rozwojową zgodnie z potrzebami rozwojowymi. Decyduje tym samym o terminie oraz wykonawcy usługi rozwojowej. </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Zakres merytoryczny usługi musi dotyczyć szkoleń i doradztwa z zakresu zarządzania zasobami ludzkimi i prawa pracy, w kontekście równości szans kobiet i mężczyzn oraz zarządzania różnorodnością, równouprawnienia na rynku pracy, zapewnienia większej równowagi między życiem zawodowym a prywatnym, przełamywania stereotypów związanych z płcią oraz zapobiegania dyskryminacji na rynku pracy. </a:t>
            </a:r>
            <a:endParaRPr lang="pl-PL" dirty="0">
              <a:effectLst/>
            </a:endParaRPr>
          </a:p>
          <a:p>
            <a:r>
              <a:rPr lang="pl-PL" sz="1200" kern="1200" dirty="0">
                <a:solidFill>
                  <a:schemeClr val="tx1"/>
                </a:solidFill>
                <a:effectLst/>
                <a:latin typeface="+mn-lt"/>
                <a:ea typeface="+mn-ea"/>
                <a:cs typeface="+mn-cs"/>
              </a:rPr>
              <a:t>Ze wsparcia </a:t>
            </a:r>
            <a:r>
              <a:rPr lang="pl-PL" sz="1200" b="1" kern="1200" dirty="0">
                <a:solidFill>
                  <a:schemeClr val="tx1"/>
                </a:solidFill>
                <a:effectLst/>
                <a:latin typeface="+mn-lt"/>
                <a:ea typeface="+mn-ea"/>
                <a:cs typeface="+mn-cs"/>
              </a:rPr>
              <a:t>nie</a:t>
            </a:r>
            <a:r>
              <a:rPr lang="pl-PL" sz="1200" kern="1200" dirty="0">
                <a:solidFill>
                  <a:schemeClr val="tx1"/>
                </a:solidFill>
                <a:effectLst/>
                <a:latin typeface="+mn-lt"/>
                <a:ea typeface="+mn-ea"/>
                <a:cs typeface="+mn-cs"/>
              </a:rPr>
              <a:t> może skorzystać pracownik wnioskodawcy lub partnera.</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Kryterium zostanie zweryfikowane przez oceniającego na podstawie treści wniosku.</a:t>
            </a:r>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54613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Weryfikacji podlega, czy wsparcie kierowane jest do pracowników gminnych i powiatowych jednostek samorządu terytorialnego oraz ich jednostek organizacyjnych  z województwa śląskiego (dla których nie są przewidziane inne programy/formy wsparcia).</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Zakres merytoryczny wsparcia musi dotyczyć szkoleń i doradztwa z zakresu zarządzania zasobami ludzkimi i prawa pracy, w kontekście równości szans kobiet i mężczyzn oraz zarządzania różnorodnością, równouprawnienia na rynku pracy, zapewnienia większej równowagi między życiem zawodowym a prywatnym, przełamywania stereotypów związanych z płcią oraz zapobiegania dyskryminacji na rynku pracy.</a:t>
            </a:r>
            <a:endParaRPr lang="pl-PL" dirty="0">
              <a:effectLst/>
            </a:endParaRPr>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29653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Weryfikacji podlega, czy wsparcie skierowane jest do osób powracających na rynek pracy po przerwie związanej z opieką nad dzieckiem/ osobą potrzebującą wsparcia w codziennym funkcjonowaniu.</a:t>
            </a:r>
          </a:p>
          <a:p>
            <a:r>
              <a:rPr lang="pl-PL" sz="1200" kern="1200" dirty="0">
                <a:solidFill>
                  <a:schemeClr val="tx1"/>
                </a:solidFill>
                <a:effectLst/>
                <a:latin typeface="+mn-lt"/>
                <a:ea typeface="+mn-ea"/>
                <a:cs typeface="+mn-cs"/>
              </a:rPr>
              <a:t>Wsparcie jest skierowane do osób dorosłych, które z własnej inicjatywy chcą podnosić swoje umiejętności lub kompetencje albo nabyć kwalifikacje.</a:t>
            </a:r>
            <a:endParaRPr lang="pl-PL" dirty="0">
              <a:effectLst/>
            </a:endParaRPr>
          </a:p>
          <a:p>
            <a:r>
              <a:rPr lang="pl-PL" sz="1200" kern="1200" dirty="0">
                <a:solidFill>
                  <a:schemeClr val="tx1"/>
                </a:solidFill>
                <a:effectLst/>
                <a:latin typeface="+mn-lt"/>
                <a:ea typeface="+mn-ea"/>
                <a:cs typeface="+mn-cs"/>
              </a:rPr>
              <a:t>Uczestnicy projektu są mieszkańcami województwa śląskiego.</a:t>
            </a:r>
            <a:endParaRPr lang="pl-PL" dirty="0">
              <a:effectLst/>
            </a:endParaRPr>
          </a:p>
          <a:p>
            <a:r>
              <a:rPr lang="pl-PL" sz="1200" kern="1200" dirty="0">
                <a:solidFill>
                  <a:schemeClr val="tx1"/>
                </a:solidFill>
                <a:effectLst/>
                <a:latin typeface="+mn-lt"/>
                <a:ea typeface="+mn-ea"/>
                <a:cs typeface="+mn-cs"/>
              </a:rPr>
              <a:t>Uczestnik projektu decyduje o, terminie oraz wykonawcy usługi rozwojowej. Uczestnik nie może wziąć udziału w dwóch tych samych usługach.</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Wsparcie towarzyszące, w tym psychologiczne realizowane jest poza BUR</a:t>
            </a:r>
            <a:endParaRPr lang="pl-PL" dirty="0">
              <a:effectLst/>
            </a:endParaRP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Ze wsparcia </a:t>
            </a:r>
            <a:r>
              <a:rPr lang="pl-PL" sz="1200" b="1" kern="1200" dirty="0">
                <a:solidFill>
                  <a:schemeClr val="tx1"/>
                </a:solidFill>
                <a:effectLst/>
                <a:latin typeface="+mn-lt"/>
                <a:ea typeface="+mn-ea"/>
                <a:cs typeface="+mn-cs"/>
              </a:rPr>
              <a:t>nie</a:t>
            </a:r>
            <a:r>
              <a:rPr lang="pl-PL" sz="1200" kern="1200" dirty="0">
                <a:solidFill>
                  <a:schemeClr val="tx1"/>
                </a:solidFill>
                <a:effectLst/>
                <a:latin typeface="+mn-lt"/>
                <a:ea typeface="+mn-ea"/>
                <a:cs typeface="+mn-cs"/>
              </a:rPr>
              <a:t> może skorzystać:</a:t>
            </a:r>
            <a:endParaRPr lang="pl-PL" dirty="0">
              <a:effectLst/>
            </a:endParaRPr>
          </a:p>
          <a:p>
            <a:r>
              <a:rPr lang="pl-PL" sz="1200" kern="1200" dirty="0">
                <a:solidFill>
                  <a:schemeClr val="tx1"/>
                </a:solidFill>
                <a:effectLst/>
                <a:latin typeface="+mn-lt"/>
                <a:ea typeface="+mn-ea"/>
                <a:cs typeface="+mn-cs"/>
              </a:rPr>
              <a:t>•	przedsiębiorca w rozumieniu art. 4 ust. 1-2 ustawy Prawo przedsiębiorców;</a:t>
            </a:r>
            <a:endParaRPr lang="pl-PL" dirty="0">
              <a:effectLst/>
            </a:endParaRPr>
          </a:p>
          <a:p>
            <a:r>
              <a:rPr lang="pl-PL" sz="1200" kern="1200" dirty="0">
                <a:solidFill>
                  <a:schemeClr val="tx1"/>
                </a:solidFill>
                <a:effectLst/>
                <a:latin typeface="+mn-lt"/>
                <a:ea typeface="+mn-ea"/>
                <a:cs typeface="+mn-cs"/>
              </a:rPr>
              <a:t>•	pracownik wnioskodawcy lub partnera.</a:t>
            </a:r>
            <a:endParaRPr lang="pl-PL" dirty="0">
              <a:effectLst/>
            </a:endParaRPr>
          </a:p>
          <a:p>
            <a:r>
              <a:rPr lang="pl-PL" sz="1200" kern="1200" dirty="0">
                <a:solidFill>
                  <a:schemeClr val="tx1"/>
                </a:solidFill>
                <a:effectLst/>
                <a:latin typeface="+mn-lt"/>
                <a:ea typeface="+mn-ea"/>
                <a:cs typeface="+mn-cs"/>
              </a:rPr>
              <a:t> </a:t>
            </a:r>
          </a:p>
          <a:p>
            <a:r>
              <a:rPr lang="pl-PL" sz="1200" kern="1200" dirty="0">
                <a:solidFill>
                  <a:schemeClr val="tx1"/>
                </a:solidFill>
                <a:effectLst/>
                <a:latin typeface="+mn-lt"/>
                <a:ea typeface="+mn-ea"/>
                <a:cs typeface="+mn-cs"/>
              </a:rPr>
              <a:t>Dla kryterium przewidziano możliwość pozytywnej oceny z zastrzeżeniem:</a:t>
            </a:r>
          </a:p>
          <a:p>
            <a:r>
              <a:rPr lang="pl-PL" sz="1200" kern="1200" dirty="0">
                <a:solidFill>
                  <a:schemeClr val="tx1"/>
                </a:solidFill>
                <a:effectLst/>
                <a:latin typeface="+mn-lt"/>
                <a:ea typeface="+mn-ea"/>
                <a:cs typeface="+mn-cs"/>
              </a:rPr>
              <a:t>a)konieczności spełnienia odnoszących się do tego kryterium warunków jakie musi spełnić projekt, aby móc otrzymać dofinansowanie, i/lub </a:t>
            </a:r>
          </a:p>
          <a:p>
            <a:r>
              <a:rPr lang="pl-PL" sz="1200" kern="1200" dirty="0">
                <a:solidFill>
                  <a:schemeClr val="tx1"/>
                </a:solidFill>
                <a:effectLst/>
                <a:latin typeface="+mn-lt"/>
                <a:ea typeface="+mn-ea"/>
                <a:cs typeface="+mn-cs"/>
              </a:rPr>
              <a:t>b)konieczności uzyskania informacji i wyjaśnień wątpliwości dotyczących zapisów wniosku o dofinansowanie projektu.</a:t>
            </a:r>
          </a:p>
          <a:p>
            <a:r>
              <a:rPr lang="pl-PL" sz="1200" kern="1200" dirty="0">
                <a:solidFill>
                  <a:schemeClr val="tx1"/>
                </a:solidFill>
                <a:effectLst/>
                <a:latin typeface="+mn-lt"/>
                <a:ea typeface="+mn-ea"/>
                <a:cs typeface="+mn-cs"/>
              </a:rPr>
              <a:t>Ocena z zastrzeżeniem skutkować będzie skierowaniem projektu do etapu negocjacji i możliwością korekty wniosku.</a:t>
            </a:r>
          </a:p>
          <a:p>
            <a:r>
              <a:rPr lang="pl-PL" sz="1200" kern="1200" dirty="0">
                <a:solidFill>
                  <a:schemeClr val="tx1"/>
                </a:solidFill>
                <a:effectLst/>
                <a:latin typeface="+mn-lt"/>
                <a:ea typeface="+mn-ea"/>
                <a:cs typeface="+mn-cs"/>
              </a:rPr>
              <a:t>Kryterium jest weryfikowane na podstawie zapisów wniosku o dofinansowanie i/lub wyjaśnień udzielonych przez Wnioskodawcę i/lub informacji dotyczących projektu pozyskanych w inny sposób.</a:t>
            </a:r>
          </a:p>
          <a:p>
            <a:r>
              <a:rPr lang="pl-PL" sz="1200" kern="1200" dirty="0">
                <a:solidFill>
                  <a:schemeClr val="tx1"/>
                </a:solidFill>
                <a:effectLst/>
                <a:latin typeface="+mn-lt"/>
                <a:ea typeface="+mn-ea"/>
                <a:cs typeface="+mn-cs"/>
              </a:rPr>
              <a:t>Kryterium zostanie zweryfikowane przez oceniającego na podstawie treści wniosku.</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30463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Weryfikacji podlega, czy wsparcie rozpoczyna się od identyfikacji potrzeb uczestnika projektu, poprzez diagnozowanie potrzeb szkoleniowych lub walidacyjnych oraz opracowania lub aktualizacji Indywidualnego Planu Działania, o którym mowa w ustawie z dnia 20 kwietnia 2004 r. o promocji zatrudnienia i instytucjach rynku pracy (Dz. U. z 2022 r. poz. 690, z późn. zm.), lub innego dokumentu pełniącego analogiczną funkcję.  </a:t>
            </a:r>
          </a:p>
          <a:p>
            <a:r>
              <a:rPr lang="pl-PL" sz="1200" kern="1200" dirty="0">
                <a:solidFill>
                  <a:schemeClr val="tx1"/>
                </a:solidFill>
                <a:effectLst/>
                <a:latin typeface="+mn-lt"/>
                <a:ea typeface="+mn-ea"/>
                <a:cs typeface="+mn-cs"/>
              </a:rPr>
              <a:t>Wsparcie udzielone w ramach projektu będzie dostosowane do indywidualnych potrzeb uczestników projektu, wynikających z ich wiedzy, umiejętności i kompetencji oraz kwalifikacji do wykonywania danego zawodu. </a:t>
            </a:r>
          </a:p>
          <a:p>
            <a:r>
              <a:rPr lang="pl-PL" sz="1200" kern="1200" dirty="0">
                <a:solidFill>
                  <a:schemeClr val="tx1"/>
                </a:solidFill>
                <a:effectLst/>
                <a:latin typeface="+mn-lt"/>
                <a:ea typeface="+mn-ea"/>
                <a:cs typeface="+mn-cs"/>
              </a:rPr>
              <a:t> </a:t>
            </a:r>
            <a:endParaRPr lang="pl-PL" dirty="0">
              <a:effectLst/>
            </a:endParaRPr>
          </a:p>
          <a:p>
            <a:r>
              <a:rPr lang="pl-PL" sz="1200" kern="1200" dirty="0">
                <a:solidFill>
                  <a:schemeClr val="tx1"/>
                </a:solidFill>
                <a:effectLst/>
                <a:latin typeface="+mn-lt"/>
                <a:ea typeface="+mn-ea"/>
                <a:cs typeface="+mn-cs"/>
              </a:rPr>
              <a:t>Kryterium zostanie zweryfikowane przez oceniającego na podstawie treści wniosku.</a:t>
            </a:r>
            <a:endParaRPr lang="pl-PL" sz="1200"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09556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Weryfikacji podlega, czy wsparcie jest realizowane w ramach Podmiotowego systemu finansowania usług rozwojowych i dotyczy wyłącznie usług oznaczonych jako współfinansowane ze środków publicznych (pole pn. „Dofinansowanie”, opcja „Tak”), świadczonych zgodnie z załącznikiem nr 4 do regulaminu BUR, z wyłączeniem umiejętności lub kompetencji podstawowych.</a:t>
            </a:r>
          </a:p>
          <a:p>
            <a:r>
              <a:rPr lang="pl-PL" sz="1200" kern="1200" dirty="0">
                <a:solidFill>
                  <a:schemeClr val="tx1"/>
                </a:solidFill>
                <a:effectLst/>
                <a:latin typeface="+mn-lt"/>
                <a:ea typeface="+mn-ea"/>
                <a:cs typeface="+mn-cs"/>
              </a:rPr>
              <a:t>PSF funkcjonuje zgodnie z warunkami określonymi w rozdziale 8 Wytycznych dotyczących realizacji projektów z udziałem środków Europejskiego Funduszu Społecznego Plus w regionalnych programach na lata 2021–2027 </a:t>
            </a:r>
          </a:p>
          <a:p>
            <a:r>
              <a:rPr lang="pl-PL" sz="1200" kern="1200" dirty="0">
                <a:solidFill>
                  <a:schemeClr val="tx1"/>
                </a:solidFill>
                <a:effectLst/>
                <a:latin typeface="+mn-lt"/>
                <a:ea typeface="+mn-ea"/>
                <a:cs typeface="+mn-cs"/>
              </a:rPr>
              <a:t>Kryterium zostanie zweryfikowane przez oceniającego na podstawie treści wniosku.</a:t>
            </a:r>
            <a:endParaRPr lang="pl-PL" sz="1200"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38690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800" dirty="0">
                <a:solidFill>
                  <a:srgbClr val="000000"/>
                </a:solidFill>
                <a:effectLst/>
                <a:latin typeface="Arial" panose="020B0604020202020204" pitchFamily="34" charset="0"/>
                <a:ea typeface="Calibri" panose="020F0502020204030204" pitchFamily="34" charset="0"/>
              </a:rPr>
              <a:t>W uzasadnionych przypadkach, na etapie realizacji projektu, ION dopuszcza możliwość odstępstwa </a:t>
            </a:r>
            <a:br>
              <a:rPr lang="pl-PL" sz="1800" dirty="0">
                <a:solidFill>
                  <a:srgbClr val="000000"/>
                </a:solidFill>
                <a:effectLst/>
                <a:latin typeface="Arial" panose="020B0604020202020204" pitchFamily="34" charset="0"/>
                <a:ea typeface="Calibri" panose="020F0502020204030204" pitchFamily="34" charset="0"/>
              </a:rPr>
            </a:br>
            <a:r>
              <a:rPr lang="pl-PL" sz="1800" dirty="0">
                <a:solidFill>
                  <a:srgbClr val="000000"/>
                </a:solidFill>
                <a:effectLst/>
                <a:latin typeface="Arial" panose="020B0604020202020204" pitchFamily="34" charset="0"/>
                <a:ea typeface="Calibri" panose="020F0502020204030204" pitchFamily="34" charset="0"/>
              </a:rPr>
              <a:t>w zakresie przedmiotowego kryterium poprzez wydłużenie terminu realizacji projektu z zachowaniem zasad dot. okresu kwalifikowalności wydatków. </a:t>
            </a:r>
          </a:p>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62702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nSpc>
                <a:spcPct val="150000"/>
              </a:lnSpc>
              <a:spcAft>
                <a:spcPts val="1000"/>
              </a:spcAft>
            </a:pPr>
            <a:r>
              <a:rPr lang="pl-PL" sz="1800" dirty="0">
                <a:effectLst/>
                <a:latin typeface="Arial" panose="020B0604020202020204" pitchFamily="34" charset="0"/>
                <a:ea typeface="Calibri" panose="020F0502020204030204" pitchFamily="34" charset="0"/>
                <a:cs typeface="Times New Roman" panose="02020603050405020304" pitchFamily="18" charset="0"/>
              </a:rPr>
              <a:t>W ramach kryterium oceniane będzie czy wnioskodawca oraz partner projektu (jeśli dotyczy) posiada siedzibę na terenie województwa śląskiego. Wnioskodawca i partner projektu (jeśli dotyczy) jest zobowiązany do wpisania w treści wniosku adresu siedziby.</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00"/>
              </a:spcBef>
              <a:spcAft>
                <a:spcPts val="1000"/>
              </a:spcAft>
            </a:pPr>
            <a:r>
              <a:rPr lang="pl-PL" sz="1800" dirty="0">
                <a:effectLst/>
                <a:latin typeface="Arial" panose="020B0604020202020204" pitchFamily="34" charset="0"/>
                <a:ea typeface="Calibri" panose="020F0502020204030204" pitchFamily="34" charset="0"/>
                <a:cs typeface="Times New Roman" panose="02020603050405020304" pitchFamily="18" charset="0"/>
              </a:rPr>
              <a:t>W przypadku osób fizycznych prowadzących działalność gospodarczą, za siedzibę należy traktować główne miejsce prowadzenia tej działalności.</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1000"/>
              </a:spcAft>
            </a:pPr>
            <a:r>
              <a:rPr lang="pl-PL" sz="1800" dirty="0">
                <a:effectLst/>
                <a:latin typeface="Arial" panose="020B0604020202020204" pitchFamily="34" charset="0"/>
                <a:ea typeface="Calibri" panose="020F0502020204030204" pitchFamily="34" charset="0"/>
                <a:cs typeface="Times New Roman" panose="02020603050405020304" pitchFamily="18" charset="0"/>
              </a:rPr>
              <a:t>Przez siedzibę należy rozumieć również oddział posiadający odrębny od siedziby numer identyfikacji podatkowej. Wyjątek stanowią organizacje ogólnopolskie (np. związki zawodowe) mogące udowodnić działalność na terenie województwa śląskiego przez okres dłuższy niż 5 lat".</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r>
              <a:rPr lang="pl-PL" sz="1800" dirty="0">
                <a:effectLst/>
                <a:latin typeface="Arial" panose="020B0604020202020204" pitchFamily="34" charset="0"/>
                <a:ea typeface="Calibri" panose="020F0502020204030204" pitchFamily="34" charset="0"/>
              </a:rPr>
              <a:t>Kryterium weryfikowane na podstawie zapisów części A.1 wniosku Dane podstawowe -Wnioskodawca, części A.2 Partnerstwo w ramach projektu. oraz części B.7.2 Uzasadnienie spełnienia kryteriów oraz KRS/</a:t>
            </a:r>
            <a:r>
              <a:rPr lang="pl-PL" sz="1800" dirty="0" err="1">
                <a:effectLst/>
                <a:latin typeface="Arial" panose="020B0604020202020204" pitchFamily="34" charset="0"/>
                <a:ea typeface="Calibri" panose="020F0502020204030204" pitchFamily="34" charset="0"/>
              </a:rPr>
              <a:t>CEiDG</a:t>
            </a:r>
            <a:r>
              <a:rPr lang="pl-PL" sz="1800" dirty="0">
                <a:effectLst/>
                <a:latin typeface="Arial" panose="020B0604020202020204" pitchFamily="34" charset="0"/>
                <a:ea typeface="Calibri" panose="020F0502020204030204" pitchFamily="34" charset="0"/>
              </a:rPr>
              <a:t>.</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0227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 ramach kryterium oceniane będzie, czy wnioskodawca w okresie realizacji projektu będzie prowadzić biuro projektu na terenie, w którym realizuje projekt, tj. w miejscu umożliwiającym równy dostęp potencjalnym uczestnikom/uczestniczkom projektu.</a:t>
            </a:r>
          </a:p>
          <a:p>
            <a:r>
              <a:rPr lang="pl-PL" sz="1200" kern="1200" dirty="0">
                <a:solidFill>
                  <a:schemeClr val="tx1"/>
                </a:solidFill>
                <a:effectLst/>
                <a:latin typeface="+mn-lt"/>
                <a:ea typeface="+mn-ea"/>
                <a:cs typeface="+mn-cs"/>
              </a:rPr>
              <a:t>Kryterium będzie weryfikowane na podstawie części D.1.5.A wniosku - Biuro projektu oraz zaplecze techniczne i potencjał kadrowy wnioskodawcy.</a:t>
            </a:r>
            <a:endParaRPr lang="pl-PL" b="1"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28964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nSpc>
                <a:spcPct val="150000"/>
              </a:lnSpc>
              <a:spcAft>
                <a:spcPts val="1200"/>
              </a:spcAft>
            </a:pPr>
            <a:r>
              <a:rPr lang="pl-PL" sz="1800" dirty="0">
                <a:solidFill>
                  <a:srgbClr val="000000"/>
                </a:solidFill>
                <a:effectLst/>
                <a:latin typeface="Arial" panose="020B0604020202020204" pitchFamily="34" charset="0"/>
                <a:ea typeface="Calibri" panose="020F0502020204030204" pitchFamily="34" charset="0"/>
              </a:rPr>
              <a:t>Wnioskodawca zapewnia, że efektem wsparcia udzielanego w projekcie jest uzyskanie kwalifikacji lub nabycie kompetencji w rozumieniu obowiązującego załącznika nr 2 do </a:t>
            </a:r>
            <a:r>
              <a:rPr lang="pl-PL" sz="1800" u="sng" dirty="0">
                <a:solidFill>
                  <a:srgbClr val="000000"/>
                </a:solidFill>
                <a:effectLst/>
                <a:latin typeface="Arial" panose="020B0604020202020204" pitchFamily="34" charset="0"/>
                <a:ea typeface="Calibri" panose="020F0502020204030204" pitchFamily="34" charset="0"/>
                <a:hlinkClick r:id="rId3"/>
              </a:rPr>
              <a:t>Wytycznych dotyczących monitorowania postępu rzeczowego realizacji programów na lata 2021-2027</a:t>
            </a:r>
            <a:r>
              <a:rPr lang="pl-PL" sz="1800" dirty="0">
                <a:solidFill>
                  <a:srgbClr val="000000"/>
                </a:solidFill>
                <a:effectLst/>
                <a:latin typeface="Arial" panose="020B0604020202020204" pitchFamily="34" charset="0"/>
                <a:ea typeface="Calibri" panose="020F0502020204030204" pitchFamily="34" charset="0"/>
              </a:rPr>
              <a:t>.</a:t>
            </a:r>
          </a:p>
          <a:p>
            <a:pPr>
              <a:lnSpc>
                <a:spcPct val="150000"/>
              </a:lnSpc>
              <a:spcAft>
                <a:spcPts val="1200"/>
              </a:spcAft>
            </a:pPr>
            <a:r>
              <a:rPr lang="pl-PL" sz="1800" dirty="0">
                <a:solidFill>
                  <a:srgbClr val="000000"/>
                </a:solidFill>
                <a:effectLst/>
                <a:latin typeface="Arial" panose="020B0604020202020204" pitchFamily="34" charset="0"/>
                <a:ea typeface="Calibri" panose="020F0502020204030204" pitchFamily="34" charset="0"/>
              </a:rPr>
              <a:t>Szczegółowe informacje i wyjaśnienia określa regulamin naboru</a:t>
            </a:r>
          </a:p>
          <a:p>
            <a:endParaRPr lang="pl-PL" b="1"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73366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R="77470">
              <a:lnSpc>
                <a:spcPct val="150000"/>
              </a:lnSpc>
              <a:spcAft>
                <a:spcPts val="1000"/>
              </a:spcAft>
            </a:pPr>
            <a:r>
              <a:rPr lang="pl-PL" sz="1800" dirty="0">
                <a:effectLst/>
                <a:latin typeface="Arial" panose="020B0604020202020204" pitchFamily="34" charset="0"/>
                <a:ea typeface="Calibri" panose="020F0502020204030204" pitchFamily="34" charset="0"/>
                <a:cs typeface="Times New Roman" panose="02020603050405020304" pitchFamily="18" charset="0"/>
              </a:rPr>
              <a:t>W ramach kryterium premiowane będą projekty, które otrzymają maksymalną liczbę punktów, tj. 5, w standardzie minimum zasady równości K i M.</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R="77470">
              <a:lnSpc>
                <a:spcPct val="150000"/>
              </a:lnSpc>
              <a:spcAft>
                <a:spcPts val="1000"/>
              </a:spcAft>
            </a:pPr>
            <a:r>
              <a:rPr lang="pl-PL" sz="1800" spc="-25" dirty="0">
                <a:effectLst/>
                <a:latin typeface="Arial" panose="020B0604020202020204" pitchFamily="34" charset="0"/>
                <a:ea typeface="Calibri" panose="020F0502020204030204" pitchFamily="34" charset="0"/>
                <a:cs typeface="Times New Roman" panose="02020603050405020304" pitchFamily="18" charset="0"/>
              </a:rPr>
              <a:t>Projekt spełnia standard maksimum – 5 pkt</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R="77470">
              <a:lnSpc>
                <a:spcPct val="150000"/>
              </a:lnSpc>
              <a:spcAft>
                <a:spcPts val="1000"/>
              </a:spcAft>
            </a:pPr>
            <a:r>
              <a:rPr lang="pl-PL" sz="1800" spc="-25" dirty="0">
                <a:effectLst/>
                <a:latin typeface="Arial" panose="020B0604020202020204" pitchFamily="34" charset="0"/>
                <a:ea typeface="Calibri" panose="020F0502020204030204" pitchFamily="34" charset="0"/>
                <a:cs typeface="Times New Roman" panose="02020603050405020304" pitchFamily="18" charset="0"/>
              </a:rPr>
              <a:t> Projekt nie spełnia standardu maksimum – 0 pkt</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R="77470">
              <a:lnSpc>
                <a:spcPct val="150000"/>
              </a:lnSpc>
              <a:spcAft>
                <a:spcPts val="1000"/>
              </a:spcAft>
            </a:pPr>
            <a:r>
              <a:rPr lang="pl-PL" sz="1800" spc="-25" dirty="0">
                <a:effectLst/>
                <a:latin typeface="Arial" panose="020B0604020202020204" pitchFamily="34" charset="0"/>
                <a:ea typeface="Calibri" panose="020F0502020204030204" pitchFamily="34" charset="0"/>
                <a:cs typeface="Times New Roman" panose="02020603050405020304" pitchFamily="18" charset="0"/>
              </a:rPr>
              <a:t> </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r>
              <a:rPr lang="pl-PL" sz="1800" spc="-25" dirty="0">
                <a:effectLst/>
                <a:latin typeface="Arial" panose="020B0604020202020204" pitchFamily="34" charset="0"/>
                <a:ea typeface="Calibri" panose="020F0502020204030204" pitchFamily="34" charset="0"/>
              </a:rPr>
              <a:t>Kryterium weryfikowane na podstawie zapisów pkt. B.7.1 wniosku o dofinansowanie realizacji projektu Realizacja zasad horyzontalnych oraz pkt. B.7.2 wniosku o dofinansowanie realizacji projektu Uzasadnienie spełnienia kryteriów.</a:t>
            </a:r>
            <a:endParaRPr lang="pl-PL" sz="1200" kern="1200" dirty="0">
              <a:solidFill>
                <a:schemeClr val="tx1"/>
              </a:solidFill>
              <a:effectLst/>
              <a:latin typeface="+mn-lt"/>
              <a:ea typeface="+mn-ea"/>
              <a:cs typeface="+mn-cs"/>
            </a:endParaRPr>
          </a:p>
          <a:p>
            <a:endParaRPr lang="pl-PL" dirty="0">
              <a:effectLst/>
            </a:endParaRPr>
          </a:p>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3220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nSpc>
                <a:spcPct val="107000"/>
              </a:lnSpc>
              <a:spcAft>
                <a:spcPts val="200"/>
              </a:spcAft>
            </a:pPr>
            <a:r>
              <a:rPr kumimoji="0" lang="pl-PL" sz="2800" b="1" i="0" u="none" strike="noStrike" kern="1200" cap="none" spc="0" normalizeH="0" baseline="0" noProof="0" dirty="0">
                <a:ln>
                  <a:noFill/>
                </a:ln>
                <a:solidFill>
                  <a:srgbClr val="133C83"/>
                </a:solidFill>
                <a:effectLst/>
                <a:uLnTx/>
                <a:uFillTx/>
                <a:latin typeface="Arial" panose="020B0604020202020204" pitchFamily="34" charset="0"/>
                <a:ea typeface="+mj-ea"/>
                <a:cs typeface="Arial" panose="020B0604020202020204" pitchFamily="34" charset="0"/>
              </a:rPr>
              <a:t>Dwa filary dystrybucji usług rozwojowych:</a:t>
            </a:r>
          </a:p>
          <a:p>
            <a:pPr marL="0" marR="0" lvl="0" indent="0" algn="l" defTabSz="914400" rtl="0" eaLnBrk="1" fontAlgn="auto" latinLnBrk="0" hangingPunct="1">
              <a:lnSpc>
                <a:spcPct val="107000"/>
              </a:lnSpc>
              <a:spcBef>
                <a:spcPts val="0"/>
              </a:spcBef>
              <a:spcAft>
                <a:spcPts val="200"/>
              </a:spcAft>
              <a:buClrTx/>
              <a:buSzTx/>
              <a:buFontTx/>
              <a:buNone/>
              <a:tabLst/>
              <a:defRPr/>
            </a:pPr>
            <a:r>
              <a:rPr lang="pl-PL" sz="2800" b="1" dirty="0">
                <a:solidFill>
                  <a:srgbClr val="133C83"/>
                </a:solidFill>
              </a:rPr>
              <a:t>Podmiotowy System Finansowania </a:t>
            </a:r>
            <a:r>
              <a:rPr lang="pl-PL" sz="2800" dirty="0"/>
              <a:t>- system dystrybucji środków przeznaczonych na wspieranie rozwoju przedsiębiorców i pracowników MMŚP oraz osób fizycznych oparty na podejściu popytowym.</a:t>
            </a:r>
            <a:endParaRPr kumimoji="0" lang="pl-PL" sz="2800" b="1" i="0" u="none" strike="noStrike" kern="1200" cap="none" spc="0" normalizeH="0" baseline="0" noProof="0" dirty="0">
              <a:ln>
                <a:noFill/>
              </a:ln>
              <a:solidFill>
                <a:srgbClr val="133C83"/>
              </a:solidFill>
              <a:effectLst/>
              <a:uLnTx/>
              <a:uFillTx/>
              <a:latin typeface="Arial" panose="020B0604020202020204" pitchFamily="34" charset="0"/>
              <a:ea typeface="+mj-ea"/>
              <a:cs typeface="Arial" panose="020B0604020202020204" pitchFamily="34" charset="0"/>
            </a:endParaRPr>
          </a:p>
          <a:p>
            <a:pPr marL="0" marR="0" lvl="0" indent="0" algn="l" defTabSz="914400" rtl="0" eaLnBrk="1" fontAlgn="auto" latinLnBrk="0" hangingPunct="1">
              <a:lnSpc>
                <a:spcPct val="107000"/>
              </a:lnSpc>
              <a:spcBef>
                <a:spcPts val="0"/>
              </a:spcBef>
              <a:spcAft>
                <a:spcPts val="200"/>
              </a:spcAft>
              <a:buClrTx/>
              <a:buSzTx/>
              <a:buFontTx/>
              <a:buNone/>
              <a:tabLst/>
              <a:defRPr/>
            </a:pPr>
            <a:r>
              <a:rPr lang="pl-PL" sz="2800" b="1" dirty="0">
                <a:solidFill>
                  <a:srgbClr val="133C83"/>
                </a:solidFill>
              </a:rPr>
              <a:t>Baza Usług Rozwojowych </a:t>
            </a:r>
            <a:r>
              <a:rPr lang="pl-PL" sz="2800" dirty="0"/>
              <a:t>- internetowa baza usług rozwojowych zawierająca informacje na temat podmiotów świadczących usługi rozwojowe oraz oferty świadczonych przez nie usług. Rejestr dostępny na stronie internetowej obsługiwanej przez PARP: https://uslugirozwojowe.parp.gov.pl</a:t>
            </a:r>
            <a:r>
              <a:rPr kumimoji="0" lang="pl-PL" sz="2800" b="1" i="0" u="none" strike="noStrike" kern="1200" cap="none" spc="0" normalizeH="0" baseline="0" noProof="0" dirty="0">
                <a:ln>
                  <a:noFill/>
                </a:ln>
                <a:solidFill>
                  <a:srgbClr val="133C83"/>
                </a:solidFill>
                <a:effectLst/>
                <a:uLnTx/>
                <a:uFillTx/>
                <a:latin typeface="Arial" panose="020B0604020202020204" pitchFamily="34" charset="0"/>
                <a:ea typeface="+mj-ea"/>
                <a:cs typeface="Arial" panose="020B0604020202020204" pitchFamily="34" charset="0"/>
              </a:rPr>
              <a:t> </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53151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 ramach kryterium premiuje się projekty zakładające wykorzystanie różnorodnych narzędzi (przykładowo: szkolenia, warsztaty edukacyjne, kampanie, doradztwo, konsultacje indywidualne, coaching, mentoring, konsultacje grupowe, panele, grupy doradcze i inne).</a:t>
            </a:r>
          </a:p>
          <a:p>
            <a:r>
              <a:rPr lang="pl-PL" sz="1200" kern="1200" dirty="0">
                <a:solidFill>
                  <a:schemeClr val="tx1"/>
                </a:solidFill>
                <a:effectLst/>
                <a:latin typeface="+mn-lt"/>
                <a:ea typeface="+mn-ea"/>
                <a:cs typeface="+mn-cs"/>
              </a:rPr>
              <a:t>0 pkt – projekt zakłada wykorzystanie jednego narzędzia służącego eliminacji stereotypów i dyskryminacji ze względu na płeć,</a:t>
            </a:r>
          </a:p>
          <a:p>
            <a:r>
              <a:rPr lang="pl-PL" sz="1200" kern="1200" dirty="0">
                <a:solidFill>
                  <a:schemeClr val="tx1"/>
                </a:solidFill>
                <a:effectLst/>
                <a:latin typeface="+mn-lt"/>
                <a:ea typeface="+mn-ea"/>
                <a:cs typeface="+mn-cs"/>
              </a:rPr>
              <a:t>5 pkt- projekt zakłada wykorzystanie od dwóch do trzech narzędzi służących eliminacji stereotypów i dyskryminacji,</a:t>
            </a:r>
          </a:p>
          <a:p>
            <a:r>
              <a:rPr lang="pl-PL" sz="1200" kern="1200" dirty="0">
                <a:solidFill>
                  <a:schemeClr val="tx1"/>
                </a:solidFill>
                <a:effectLst/>
                <a:latin typeface="+mn-lt"/>
                <a:ea typeface="+mn-ea"/>
                <a:cs typeface="+mn-cs"/>
              </a:rPr>
              <a:t>10 pkt - projekt zakłada wykorzystanie powyżej trzech narzędzi służących eliminacji stereotypów i dyskryminacji </a:t>
            </a:r>
          </a:p>
          <a:p>
            <a:r>
              <a:rPr lang="pl-PL" sz="1200" kern="1200" dirty="0">
                <a:solidFill>
                  <a:schemeClr val="tx1"/>
                </a:solidFill>
                <a:effectLst/>
                <a:latin typeface="+mn-lt"/>
                <a:ea typeface="+mn-ea"/>
                <a:cs typeface="+mn-cs"/>
              </a:rPr>
              <a:t> </a:t>
            </a:r>
          </a:p>
          <a:p>
            <a:r>
              <a:rPr lang="pl-PL" sz="1200" kern="1200" dirty="0">
                <a:solidFill>
                  <a:schemeClr val="tx1"/>
                </a:solidFill>
                <a:effectLst/>
                <a:latin typeface="+mn-lt"/>
                <a:ea typeface="+mn-ea"/>
                <a:cs typeface="+mn-cs"/>
              </a:rPr>
              <a:t>Kryterium jest weryfikowane na podstawie zapisów wniosku o dofinansowanie projektu.</a:t>
            </a:r>
            <a:endParaRPr lang="pl-PL" dirty="0">
              <a:effectLst/>
            </a:endParaRPr>
          </a:p>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49644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kern="1200" dirty="0">
                <a:solidFill>
                  <a:schemeClr val="tx1"/>
                </a:solidFill>
                <a:effectLst/>
                <a:latin typeface="+mn-lt"/>
                <a:ea typeface="+mn-ea"/>
                <a:cs typeface="+mn-cs"/>
              </a:rPr>
              <a:t>„Wskaźniki </a:t>
            </a:r>
            <a:r>
              <a:rPr lang="pl-PL" sz="1200" b="1" kern="1200" dirty="0">
                <a:solidFill>
                  <a:schemeClr val="tx1"/>
                </a:solidFill>
                <a:effectLst/>
                <a:latin typeface="+mn-lt"/>
                <a:ea typeface="+mn-ea"/>
                <a:cs typeface="+mn-cs"/>
              </a:rPr>
              <a:t>produktu</a:t>
            </a:r>
            <a:r>
              <a:rPr lang="pl-PL" sz="1200" kern="1200" dirty="0">
                <a:solidFill>
                  <a:schemeClr val="tx1"/>
                </a:solidFill>
                <a:effectLst/>
                <a:latin typeface="+mn-lt"/>
                <a:ea typeface="+mn-ea"/>
                <a:cs typeface="+mn-cs"/>
              </a:rPr>
              <a:t> (tabela 1) oraz wskaźniki </a:t>
            </a:r>
            <a:r>
              <a:rPr lang="pl-PL" sz="1200" b="1" kern="1200" dirty="0">
                <a:solidFill>
                  <a:schemeClr val="tx1"/>
                </a:solidFill>
                <a:effectLst/>
                <a:latin typeface="+mn-lt"/>
                <a:ea typeface="+mn-ea"/>
                <a:cs typeface="+mn-cs"/>
              </a:rPr>
              <a:t>rezultatu</a:t>
            </a:r>
            <a:r>
              <a:rPr lang="pl-PL" sz="1200" kern="1200" dirty="0">
                <a:solidFill>
                  <a:schemeClr val="tx1"/>
                </a:solidFill>
                <a:effectLst/>
                <a:latin typeface="+mn-lt"/>
                <a:ea typeface="+mn-ea"/>
                <a:cs typeface="+mn-cs"/>
              </a:rPr>
              <a:t> (tabela 2) – wybierz te, które odnoszą się do Twojego projektu, czyli są </a:t>
            </a:r>
            <a:r>
              <a:rPr lang="pl-PL" sz="1200" u="sng" kern="1200" dirty="0">
                <a:solidFill>
                  <a:schemeClr val="tx1"/>
                </a:solidFill>
                <a:effectLst/>
                <a:latin typeface="+mn-lt"/>
                <a:ea typeface="+mn-ea"/>
                <a:cs typeface="+mn-cs"/>
              </a:rPr>
              <a:t>adekwatne</a:t>
            </a:r>
            <a:r>
              <a:rPr lang="pl-PL" sz="1200" kern="1200" dirty="0">
                <a:solidFill>
                  <a:schemeClr val="tx1"/>
                </a:solidFill>
                <a:effectLst/>
                <a:latin typeface="+mn-lt"/>
                <a:ea typeface="+mn-ea"/>
                <a:cs typeface="+mn-cs"/>
              </a:rPr>
              <a:t> do osób bądź podmiotów obejmowanych daną formą wsparcia; jeśli w tabeli wskazano, że dany wskaźnik ma charakter obligatoryjny – wybierz go bez względu na zakres Twojego projektu”.</a:t>
            </a:r>
          </a:p>
          <a:p>
            <a:endParaRPr lang="pl-PL" dirty="0"/>
          </a:p>
        </p:txBody>
      </p:sp>
      <p:sp>
        <p:nvSpPr>
          <p:cNvPr id="4" name="Symbol zastępczy numeru slajdu 3"/>
          <p:cNvSpPr>
            <a:spLocks noGrp="1"/>
          </p:cNvSpPr>
          <p:nvPr>
            <p:ph type="sldNum" sz="quarter" idx="10"/>
          </p:nvPr>
        </p:nvSpPr>
        <p:spPr/>
        <p:txBody>
          <a:bodyPr/>
          <a:lstStyle/>
          <a:p>
            <a:fld id="{978CE6C6-FE43-4943-AB0B-C65D97C43D38}" type="slidenum">
              <a:rPr lang="pl-PL" smtClean="0"/>
              <a:t>33</a:t>
            </a:fld>
            <a:endParaRPr lang="pl-PL"/>
          </a:p>
        </p:txBody>
      </p:sp>
    </p:spTree>
    <p:extLst>
      <p:ext uri="{BB962C8B-B14F-4D97-AF65-F5344CB8AC3E}">
        <p14:creationId xmlns:p14="http://schemas.microsoft.com/office/powerpoint/2010/main" val="103215091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kern="1200" dirty="0">
                <a:solidFill>
                  <a:schemeClr val="tx1"/>
                </a:solidFill>
                <a:effectLst/>
                <a:latin typeface="+mn-lt"/>
                <a:ea typeface="+mn-ea"/>
                <a:cs typeface="+mn-cs"/>
              </a:rPr>
              <a:t>„Wskaźniki </a:t>
            </a:r>
            <a:r>
              <a:rPr lang="pl-PL" sz="1200" b="1" kern="1200" dirty="0">
                <a:solidFill>
                  <a:schemeClr val="tx1"/>
                </a:solidFill>
                <a:effectLst/>
                <a:latin typeface="+mn-lt"/>
                <a:ea typeface="+mn-ea"/>
                <a:cs typeface="+mn-cs"/>
              </a:rPr>
              <a:t>produktu</a:t>
            </a:r>
            <a:r>
              <a:rPr lang="pl-PL" sz="1200" kern="1200" dirty="0">
                <a:solidFill>
                  <a:schemeClr val="tx1"/>
                </a:solidFill>
                <a:effectLst/>
                <a:latin typeface="+mn-lt"/>
                <a:ea typeface="+mn-ea"/>
                <a:cs typeface="+mn-cs"/>
              </a:rPr>
              <a:t> (tabela 1) oraz wskaźniki </a:t>
            </a:r>
            <a:r>
              <a:rPr lang="pl-PL" sz="1200" b="1" kern="1200" dirty="0">
                <a:solidFill>
                  <a:schemeClr val="tx1"/>
                </a:solidFill>
                <a:effectLst/>
                <a:latin typeface="+mn-lt"/>
                <a:ea typeface="+mn-ea"/>
                <a:cs typeface="+mn-cs"/>
              </a:rPr>
              <a:t>rezultatu</a:t>
            </a:r>
            <a:r>
              <a:rPr lang="pl-PL" sz="1200" kern="1200" dirty="0">
                <a:solidFill>
                  <a:schemeClr val="tx1"/>
                </a:solidFill>
                <a:effectLst/>
                <a:latin typeface="+mn-lt"/>
                <a:ea typeface="+mn-ea"/>
                <a:cs typeface="+mn-cs"/>
              </a:rPr>
              <a:t> (tabela 2) – wybierz te, które odnoszą się do Twojego projektu, czyli są </a:t>
            </a:r>
            <a:r>
              <a:rPr lang="pl-PL" sz="1200" u="sng" kern="1200" dirty="0">
                <a:solidFill>
                  <a:schemeClr val="tx1"/>
                </a:solidFill>
                <a:effectLst/>
                <a:latin typeface="+mn-lt"/>
                <a:ea typeface="+mn-ea"/>
                <a:cs typeface="+mn-cs"/>
              </a:rPr>
              <a:t>adekwatne</a:t>
            </a:r>
            <a:r>
              <a:rPr lang="pl-PL" sz="1200" kern="1200" dirty="0">
                <a:solidFill>
                  <a:schemeClr val="tx1"/>
                </a:solidFill>
                <a:effectLst/>
                <a:latin typeface="+mn-lt"/>
                <a:ea typeface="+mn-ea"/>
                <a:cs typeface="+mn-cs"/>
              </a:rPr>
              <a:t> do osób bądź podmiotów obejmowanych daną formą wsparcia; jeśli w tabeli wskazano, że dany wskaźnik ma charakter obligatoryjny – wybierz go bez względu na zakres Twojego projektu”.</a:t>
            </a:r>
          </a:p>
          <a:p>
            <a:endParaRPr lang="pl-PL" dirty="0"/>
          </a:p>
        </p:txBody>
      </p:sp>
      <p:sp>
        <p:nvSpPr>
          <p:cNvPr id="4" name="Symbol zastępczy numeru slajdu 3"/>
          <p:cNvSpPr>
            <a:spLocks noGrp="1"/>
          </p:cNvSpPr>
          <p:nvPr>
            <p:ph type="sldNum" sz="quarter" idx="10"/>
          </p:nvPr>
        </p:nvSpPr>
        <p:spPr/>
        <p:txBody>
          <a:bodyPr/>
          <a:lstStyle/>
          <a:p>
            <a:fld id="{978CE6C6-FE43-4943-AB0B-C65D97C43D38}" type="slidenum">
              <a:rPr lang="pl-PL" smtClean="0"/>
              <a:t>34</a:t>
            </a:fld>
            <a:endParaRPr lang="pl-PL"/>
          </a:p>
        </p:txBody>
      </p:sp>
    </p:spTree>
    <p:extLst>
      <p:ext uri="{BB962C8B-B14F-4D97-AF65-F5344CB8AC3E}">
        <p14:creationId xmlns:p14="http://schemas.microsoft.com/office/powerpoint/2010/main" val="37559931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dirty="0"/>
              <a:t>„</a:t>
            </a:r>
            <a:r>
              <a:rPr lang="pl-PL" sz="1200" kern="1200" dirty="0">
                <a:solidFill>
                  <a:schemeClr val="tx1"/>
                </a:solidFill>
                <a:effectLst/>
                <a:latin typeface="+mn-lt"/>
                <a:ea typeface="+mn-ea"/>
                <a:cs typeface="+mn-cs"/>
              </a:rPr>
              <a:t>Wskaźniki </a:t>
            </a:r>
            <a:r>
              <a:rPr lang="pl-PL" sz="1200" b="1" kern="1200" dirty="0">
                <a:solidFill>
                  <a:schemeClr val="tx1"/>
                </a:solidFill>
                <a:effectLst/>
                <a:latin typeface="+mn-lt"/>
                <a:ea typeface="+mn-ea"/>
                <a:cs typeface="+mn-cs"/>
              </a:rPr>
              <a:t>monitoringowe</a:t>
            </a:r>
            <a:r>
              <a:rPr lang="pl-PL" sz="1200" kern="1200" dirty="0">
                <a:solidFill>
                  <a:schemeClr val="tx1"/>
                </a:solidFill>
                <a:effectLst/>
                <a:latin typeface="+mn-lt"/>
                <a:ea typeface="+mn-ea"/>
                <a:cs typeface="+mn-cs"/>
              </a:rPr>
              <a:t> (tabele 3-5) – są obligatoryjne dla wszystkich projektów, dlatego wybierz </a:t>
            </a:r>
            <a:r>
              <a:rPr lang="pl-PL" sz="1200" u="sng" kern="1200" dirty="0">
                <a:solidFill>
                  <a:schemeClr val="tx1"/>
                </a:solidFill>
                <a:effectLst/>
                <a:latin typeface="+mn-lt"/>
                <a:ea typeface="+mn-ea"/>
                <a:cs typeface="+mn-cs"/>
              </a:rPr>
              <a:t>wszystkie</a:t>
            </a:r>
            <a:r>
              <a:rPr lang="pl-PL" sz="1200" kern="1200" dirty="0">
                <a:solidFill>
                  <a:schemeClr val="tx1"/>
                </a:solidFill>
                <a:effectLst/>
                <a:latin typeface="+mn-lt"/>
                <a:ea typeface="+mn-ea"/>
                <a:cs typeface="+mn-cs"/>
              </a:rPr>
              <a:t> podane w tabelach, bez względu na to, jaką grupę odbiorców wspierasz w Twoim projekcie i jakiego rodzaju wsparcia im udzielasz”.</a:t>
            </a:r>
          </a:p>
          <a:p>
            <a:endParaRPr lang="pl-PL" dirty="0"/>
          </a:p>
        </p:txBody>
      </p:sp>
      <p:sp>
        <p:nvSpPr>
          <p:cNvPr id="4" name="Symbol zastępczy numeru slajdu 3"/>
          <p:cNvSpPr>
            <a:spLocks noGrp="1"/>
          </p:cNvSpPr>
          <p:nvPr>
            <p:ph type="sldNum" sz="quarter" idx="10"/>
          </p:nvPr>
        </p:nvSpPr>
        <p:spPr/>
        <p:txBody>
          <a:bodyPr/>
          <a:lstStyle/>
          <a:p>
            <a:fld id="{978CE6C6-FE43-4943-AB0B-C65D97C43D38}" type="slidenum">
              <a:rPr lang="pl-PL" smtClean="0"/>
              <a:t>35</a:t>
            </a:fld>
            <a:endParaRPr lang="pl-PL"/>
          </a:p>
        </p:txBody>
      </p:sp>
    </p:spTree>
    <p:extLst>
      <p:ext uri="{BB962C8B-B14F-4D97-AF65-F5344CB8AC3E}">
        <p14:creationId xmlns:p14="http://schemas.microsoft.com/office/powerpoint/2010/main" val="10777580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77983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30323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8CE6C6-FE43-4943-AB0B-C65D97C43D38}" type="slidenum">
              <a:rPr lang="pl-PL" smtClean="0"/>
              <a:t>38</a:t>
            </a:fld>
            <a:endParaRPr lang="pl-PL"/>
          </a:p>
        </p:txBody>
      </p:sp>
    </p:spTree>
    <p:extLst>
      <p:ext uri="{BB962C8B-B14F-4D97-AF65-F5344CB8AC3E}">
        <p14:creationId xmlns:p14="http://schemas.microsoft.com/office/powerpoint/2010/main" val="3527608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nSpc>
                <a:spcPct val="107000"/>
              </a:lnSpc>
              <a:spcAft>
                <a:spcPts val="200"/>
              </a:spcAft>
            </a:pPr>
            <a:r>
              <a:rPr lang="pl-PL" sz="1800" dirty="0"/>
              <a:t>W ramach interwencji realizowane będą szkolenia i doradztwo z zakresu zarządzania zasobami ludzkimi i prawa pracy, w kontekście równości szans kobiet i mężczyzn oraz zarządzania różnorodnością, równouprawnienia na rynku pracy, zapewnienia większej równowagi między życiem zawodowym a prywatnym (</a:t>
            </a:r>
            <a:r>
              <a:rPr lang="pl-PL" sz="1800" dirty="0" err="1"/>
              <a:t>work</a:t>
            </a:r>
            <a:r>
              <a:rPr lang="pl-PL" sz="1800" dirty="0"/>
              <a:t>-life </a:t>
            </a:r>
            <a:r>
              <a:rPr lang="pl-PL" sz="1800" dirty="0" err="1"/>
              <a:t>balance</a:t>
            </a:r>
            <a:r>
              <a:rPr lang="pl-PL" sz="1800" dirty="0"/>
              <a:t>), przełamywania stereotypów związanych z płcią oraz zapobiegania dyskryminacji na rynku pracy (zgodnie Linią demarkacyjną).</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894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nSpc>
                <a:spcPct val="107000"/>
              </a:lnSpc>
              <a:spcAft>
                <a:spcPts val="200"/>
              </a:spcAft>
            </a:pP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1716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 ramach interwencji realizowane będą szkolenia i doradztwo z zakresu zarządzania zasobami ludzkimi i prawa pracy, w kontekście równości szans kobiet i mężczyzn oraz zarządzania różnorodnością, równouprawnienia na rynku pracy, zapewnienia większej równowagi między życiem zawodowym a prywatnym (</a:t>
            </a:r>
            <a:r>
              <a:rPr lang="pl-PL" sz="1200" kern="1200" dirty="0" err="1">
                <a:solidFill>
                  <a:schemeClr val="tx1"/>
                </a:solidFill>
                <a:effectLst/>
                <a:latin typeface="+mn-lt"/>
                <a:ea typeface="+mn-ea"/>
                <a:cs typeface="+mn-cs"/>
              </a:rPr>
              <a:t>work</a:t>
            </a:r>
            <a:r>
              <a:rPr lang="pl-PL" sz="1200" kern="1200" dirty="0">
                <a:solidFill>
                  <a:schemeClr val="tx1"/>
                </a:solidFill>
                <a:effectLst/>
                <a:latin typeface="+mn-lt"/>
                <a:ea typeface="+mn-ea"/>
                <a:cs typeface="+mn-cs"/>
              </a:rPr>
              <a:t>-life </a:t>
            </a:r>
            <a:r>
              <a:rPr lang="pl-PL" sz="1200" kern="1200" dirty="0" err="1">
                <a:solidFill>
                  <a:schemeClr val="tx1"/>
                </a:solidFill>
                <a:effectLst/>
                <a:latin typeface="+mn-lt"/>
                <a:ea typeface="+mn-ea"/>
                <a:cs typeface="+mn-cs"/>
              </a:rPr>
              <a:t>balance</a:t>
            </a:r>
            <a:r>
              <a:rPr lang="pl-PL" sz="1200" kern="1200" dirty="0">
                <a:solidFill>
                  <a:schemeClr val="tx1"/>
                </a:solidFill>
                <a:effectLst/>
                <a:latin typeface="+mn-lt"/>
                <a:ea typeface="+mn-ea"/>
                <a:cs typeface="+mn-cs"/>
              </a:rPr>
              <a:t>), przełamywania stereotypów związanych z płcią oraz zapobiegania dyskryminacji na rynku pracy.</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9507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Wybór Wykonawcy usługi musi nastąpić na podstawie Ustawy z dnia 11 września 2019 r. Prawo zamówień publicznych.</a:t>
            </a: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1126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nSpc>
                <a:spcPct val="107000"/>
              </a:lnSpc>
              <a:spcAft>
                <a:spcPts val="200"/>
              </a:spcAft>
            </a:pPr>
            <a:endParaRPr lang="pl-PL" dirty="0"/>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9222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200" kern="1200" dirty="0">
                <a:solidFill>
                  <a:schemeClr val="tx1"/>
                </a:solidFill>
                <a:effectLst/>
                <a:latin typeface="+mn-lt"/>
                <a:ea typeface="+mn-ea"/>
                <a:cs typeface="+mn-cs"/>
              </a:rPr>
              <a:t>Szkolenia i doradztwo psychologiczne dla osób powracających na rynek pracy po przerwie związanej z opieką nad dzieckiem/osobą potrzebującą wsparcia w codziennym funkcjonowaniu. </a:t>
            </a:r>
            <a:r>
              <a:rPr lang="pl-PL" dirty="0">
                <a:solidFill>
                  <a:srgbClr val="0070C0"/>
                </a:solidFill>
              </a:rPr>
              <a:t>Szkolenia realizowane przy wykorzystaniu systemu popytowego (PSF) w oparciu o BUR. </a:t>
            </a:r>
            <a:r>
              <a:rPr lang="pl-PL" sz="1200" kern="1200" dirty="0">
                <a:solidFill>
                  <a:schemeClr val="tx1"/>
                </a:solidFill>
                <a:effectLst/>
                <a:latin typeface="+mn-lt"/>
                <a:ea typeface="+mn-ea"/>
                <a:cs typeface="+mn-cs"/>
              </a:rPr>
              <a:t>Wsparcie towarzyszące, w tym psychologiczne poza systemem BUR, ale zgodne ze zidentyfikowanymi potrzebami. </a:t>
            </a:r>
          </a:p>
        </p:txBody>
      </p:sp>
      <p:sp>
        <p:nvSpPr>
          <p:cNvPr id="4" name="Symbol zastępczy numeru slajd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8CE6C6-FE43-4943-AB0B-C65D97C43D38}" type="slidenum">
              <a:rPr kumimoji="0" lang="pl-P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pl-P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64853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907704" y="1779662"/>
            <a:ext cx="6550496" cy="1102519"/>
          </a:xfrm>
        </p:spPr>
        <p:txBody>
          <a:bodyPr/>
          <a:lstStyle>
            <a:lvl1pPr>
              <a:defRPr b="1" i="0" baseline="0">
                <a:solidFill>
                  <a:schemeClr val="bg1"/>
                </a:solidFill>
              </a:defRPr>
            </a:lvl1pPr>
          </a:lstStyle>
          <a:p>
            <a:r>
              <a:rPr lang="pl-PL"/>
              <a:t>Kliknij, aby edytować styl</a:t>
            </a:r>
            <a:endParaRPr lang="pl-PL" dirty="0"/>
          </a:p>
        </p:txBody>
      </p:sp>
      <p:sp>
        <p:nvSpPr>
          <p:cNvPr id="3" name="Podtytuł 2"/>
          <p:cNvSpPr>
            <a:spLocks noGrp="1"/>
          </p:cNvSpPr>
          <p:nvPr>
            <p:ph type="subTitle" idx="1"/>
          </p:nvPr>
        </p:nvSpPr>
        <p:spPr>
          <a:xfrm>
            <a:off x="1907704" y="2914650"/>
            <a:ext cx="5864696" cy="1314450"/>
          </a:xfrm>
        </p:spPr>
        <p:txBody>
          <a:bodyPr/>
          <a:lstStyle>
            <a:lvl1pPr marL="0" indent="0" algn="ctr">
              <a:buNone/>
              <a:defRPr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pl-PL" dirty="0"/>
          </a:p>
        </p:txBody>
      </p:sp>
      <p:sp>
        <p:nvSpPr>
          <p:cNvPr id="4" name="Symbol zastępczy daty 3"/>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4126376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3728008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05979"/>
            <a:ext cx="2057400" cy="4388644"/>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05979"/>
            <a:ext cx="6019800" cy="4388644"/>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1433975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597819"/>
            <a:ext cx="7772400" cy="1102519"/>
          </a:xfrm>
        </p:spPr>
        <p:txBody>
          <a:bodyPr/>
          <a:lstStyle/>
          <a:p>
            <a:r>
              <a:rPr lang="pl-PL"/>
              <a:t>Kliknij, aby edytować styl wzorca tytułu</a:t>
            </a:r>
          </a:p>
        </p:txBody>
      </p:sp>
      <p:sp>
        <p:nvSpPr>
          <p:cNvPr id="3" name="Podtytuł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a:extLst>
              <a:ext uri="{FF2B5EF4-FFF2-40B4-BE49-F238E27FC236}">
                <a16:creationId xmlns:a16="http://schemas.microsoft.com/office/drawing/2014/main" id="{83193A63-7A3A-6BF4-FB2B-8E3DE35F4E7A}"/>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143170E-E49C-4DFB-AF0D-33E8AB2C193B}"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ymbol zastępczy stopki 4">
            <a:extLst>
              <a:ext uri="{FF2B5EF4-FFF2-40B4-BE49-F238E27FC236}">
                <a16:creationId xmlns:a16="http://schemas.microsoft.com/office/drawing/2014/main" id="{D3A8A302-5BFF-6BC7-5430-48743995A17B}"/>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numeru slajdu 5">
            <a:extLst>
              <a:ext uri="{FF2B5EF4-FFF2-40B4-BE49-F238E27FC236}">
                <a16:creationId xmlns:a16="http://schemas.microsoft.com/office/drawing/2014/main" id="{A45BE2FC-78E0-C0CC-59A1-213AB37AB5AB}"/>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57DE51D-6307-4589-A0D5-06ECB1187B19}"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935232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4B1AAED-EB66-FCA4-9E5B-7A9B24FAE4EA}"/>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F0CF6AE-967C-4B63-8B6C-026040C0D365}"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ymbol zastępczy stopki 4">
            <a:extLst>
              <a:ext uri="{FF2B5EF4-FFF2-40B4-BE49-F238E27FC236}">
                <a16:creationId xmlns:a16="http://schemas.microsoft.com/office/drawing/2014/main" id="{7C7BBD1F-33AD-BCC5-39EC-DBD9DDF19E70}"/>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numeru slajdu 5">
            <a:extLst>
              <a:ext uri="{FF2B5EF4-FFF2-40B4-BE49-F238E27FC236}">
                <a16:creationId xmlns:a16="http://schemas.microsoft.com/office/drawing/2014/main" id="{9D040C50-3A94-C16A-A864-2FE1ABC67B7C}"/>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E2F5101-3489-40D6-8479-EA359DC6A85D}"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444122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3305176"/>
            <a:ext cx="7772400" cy="1021556"/>
          </a:xfrm>
        </p:spPr>
        <p:txBody>
          <a:bodyPr anchor="t"/>
          <a:lstStyle>
            <a:lvl1pPr algn="l">
              <a:defRPr sz="4000" b="1" cap="all"/>
            </a:lvl1pPr>
          </a:lstStyle>
          <a:p>
            <a:r>
              <a:rPr lang="pl-PL"/>
              <a:t>Kliknij, aby edytować styl wzorca tytułu</a:t>
            </a:r>
          </a:p>
        </p:txBody>
      </p:sp>
      <p:sp>
        <p:nvSpPr>
          <p:cNvPr id="3" name="Symbol zastępczy tekstu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61AFA3C1-7C35-0ED1-720E-170B626FBAA1}"/>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9B5BD54-2EB8-4443-B85B-9483374842FA}"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ymbol zastępczy stopki 4">
            <a:extLst>
              <a:ext uri="{FF2B5EF4-FFF2-40B4-BE49-F238E27FC236}">
                <a16:creationId xmlns:a16="http://schemas.microsoft.com/office/drawing/2014/main" id="{BA414340-E23A-8548-1587-28E00B4FA2A7}"/>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numeru slajdu 5">
            <a:extLst>
              <a:ext uri="{FF2B5EF4-FFF2-40B4-BE49-F238E27FC236}">
                <a16:creationId xmlns:a16="http://schemas.microsoft.com/office/drawing/2014/main" id="{D32E9DC6-6C05-2194-9E1A-7D871940EA74}"/>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5352C2E-9C8F-4E62-967F-1F66B3DD3D64}"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6257747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zawartości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a:extLst>
              <a:ext uri="{FF2B5EF4-FFF2-40B4-BE49-F238E27FC236}">
                <a16:creationId xmlns:a16="http://schemas.microsoft.com/office/drawing/2014/main" id="{BACF077C-8C74-590E-F261-E20FA55DD17C}"/>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4A3FC53-B214-492A-BE7B-3E05F1EEB3AB}"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stopki 4">
            <a:extLst>
              <a:ext uri="{FF2B5EF4-FFF2-40B4-BE49-F238E27FC236}">
                <a16:creationId xmlns:a16="http://schemas.microsoft.com/office/drawing/2014/main" id="{8FDCB3C7-67A8-E0A2-B829-DC3DAD8533E8}"/>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ymbol zastępczy numeru slajdu 5">
            <a:extLst>
              <a:ext uri="{FF2B5EF4-FFF2-40B4-BE49-F238E27FC236}">
                <a16:creationId xmlns:a16="http://schemas.microsoft.com/office/drawing/2014/main" id="{DA8FE78A-8DC8-3C5F-5508-E8B8E56459EA}"/>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80678D5-9EBE-4536-AD6B-AAAD754C5570}"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6656524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 wzorca tytułu</a:t>
            </a:r>
          </a:p>
        </p:txBody>
      </p:sp>
      <p:sp>
        <p:nvSpPr>
          <p:cNvPr id="3" name="Symbol zastępczy tekstu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a:extLst>
              <a:ext uri="{FF2B5EF4-FFF2-40B4-BE49-F238E27FC236}">
                <a16:creationId xmlns:a16="http://schemas.microsoft.com/office/drawing/2014/main" id="{8E4C4F22-8EC9-601D-06E6-9CDB58396791}"/>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9C9CFC0-C923-4CEA-8191-CFE9C45B575A}"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Symbol zastępczy stopki 4">
            <a:extLst>
              <a:ext uri="{FF2B5EF4-FFF2-40B4-BE49-F238E27FC236}">
                <a16:creationId xmlns:a16="http://schemas.microsoft.com/office/drawing/2014/main" id="{9AD57D84-4529-49D5-D1AF-BD245EEF3C3B}"/>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ymbol zastępczy numeru slajdu 5">
            <a:extLst>
              <a:ext uri="{FF2B5EF4-FFF2-40B4-BE49-F238E27FC236}">
                <a16:creationId xmlns:a16="http://schemas.microsoft.com/office/drawing/2014/main" id="{87B34CCA-2954-5BE5-C326-6303670CE3A2}"/>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47BED4F-2F6A-4D83-BC90-04B3BFDD8F6A}"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9252739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daty 3">
            <a:extLst>
              <a:ext uri="{FF2B5EF4-FFF2-40B4-BE49-F238E27FC236}">
                <a16:creationId xmlns:a16="http://schemas.microsoft.com/office/drawing/2014/main" id="{8BB0C992-A3DF-6E04-30CB-F37EACE9D1D6}"/>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045D7568-9A38-4C3A-AD50-697AA70B1903}"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ymbol zastępczy stopki 4">
            <a:extLst>
              <a:ext uri="{FF2B5EF4-FFF2-40B4-BE49-F238E27FC236}">
                <a16:creationId xmlns:a16="http://schemas.microsoft.com/office/drawing/2014/main" id="{16AC95A0-543B-76BF-B4C4-873415CD7F4B}"/>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ymbol zastępczy numeru slajdu 5">
            <a:extLst>
              <a:ext uri="{FF2B5EF4-FFF2-40B4-BE49-F238E27FC236}">
                <a16:creationId xmlns:a16="http://schemas.microsoft.com/office/drawing/2014/main" id="{84465B32-B60E-6385-3178-1170234EBFD7}"/>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4848CBA-7D63-4D72-A878-E6876EF879C3}"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0315051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a:extLst>
              <a:ext uri="{FF2B5EF4-FFF2-40B4-BE49-F238E27FC236}">
                <a16:creationId xmlns:a16="http://schemas.microsoft.com/office/drawing/2014/main" id="{43EB681B-B124-EDD7-41BF-4267217CD4FD}"/>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BBD55B3-BBCB-44FA-A5DB-1E615D49F6C4}"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Symbol zastępczy stopki 4">
            <a:extLst>
              <a:ext uri="{FF2B5EF4-FFF2-40B4-BE49-F238E27FC236}">
                <a16:creationId xmlns:a16="http://schemas.microsoft.com/office/drawing/2014/main" id="{39F5AF50-A299-CB0C-5014-3CA6E8E93112}"/>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ymbol zastępczy numeru slajdu 5">
            <a:extLst>
              <a:ext uri="{FF2B5EF4-FFF2-40B4-BE49-F238E27FC236}">
                <a16:creationId xmlns:a16="http://schemas.microsoft.com/office/drawing/2014/main" id="{01CC64A4-8271-D833-B851-D66EE87731BC}"/>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BC0D5D7-76B3-4D8A-ABA3-C57DE2B84E47}"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086574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1" y="204787"/>
            <a:ext cx="3008313" cy="871538"/>
          </a:xfrm>
        </p:spPr>
        <p:txBody>
          <a:bodyPr anchor="b"/>
          <a:lstStyle>
            <a:lvl1pPr algn="l">
              <a:defRPr sz="2000" b="1"/>
            </a:lvl1pPr>
          </a:lstStyle>
          <a:p>
            <a:r>
              <a:rPr lang="pl-PL"/>
              <a:t>Kliknij, aby edytować styl wzorca tytułu</a:t>
            </a:r>
          </a:p>
        </p:txBody>
      </p:sp>
      <p:sp>
        <p:nvSpPr>
          <p:cNvPr id="3" name="Symbol zastępczy zawartości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BDA147CC-9292-826D-3F8F-2C23B7093DAE}"/>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ED322DA-97E8-4828-A984-0051976CEF67}"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stopki 4">
            <a:extLst>
              <a:ext uri="{FF2B5EF4-FFF2-40B4-BE49-F238E27FC236}">
                <a16:creationId xmlns:a16="http://schemas.microsoft.com/office/drawing/2014/main" id="{D323194C-3912-9AB6-BBFB-7FC58CC9DF82}"/>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ymbol zastępczy numeru slajdu 5">
            <a:extLst>
              <a:ext uri="{FF2B5EF4-FFF2-40B4-BE49-F238E27FC236}">
                <a16:creationId xmlns:a16="http://schemas.microsoft.com/office/drawing/2014/main" id="{B01DBB11-3FC5-9D88-F83F-4DA8BE4FFE31}"/>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01752B0-043F-41A7-A76C-8C55551ED14B}"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110237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16956927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3600450"/>
            <a:ext cx="5486400" cy="425054"/>
          </a:xfrm>
        </p:spPr>
        <p:txBody>
          <a:bodyPr anchor="b"/>
          <a:lstStyle>
            <a:lvl1pPr algn="l">
              <a:defRPr sz="2000" b="1"/>
            </a:lvl1pPr>
          </a:lstStyle>
          <a:p>
            <a:r>
              <a:rPr lang="pl-PL"/>
              <a:t>Kliknij, aby edytować styl wzorca tytułu</a:t>
            </a:r>
          </a:p>
        </p:txBody>
      </p:sp>
      <p:sp>
        <p:nvSpPr>
          <p:cNvPr id="3" name="Symbol zastępczy obrazu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CFA50AC3-D798-B6DD-F5AD-EB0CC1893EA4}"/>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6846552-DBD3-4CFF-9E5E-B51952CDCC47}"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stopki 4">
            <a:extLst>
              <a:ext uri="{FF2B5EF4-FFF2-40B4-BE49-F238E27FC236}">
                <a16:creationId xmlns:a16="http://schemas.microsoft.com/office/drawing/2014/main" id="{C6554215-AEEB-22F0-59D4-95BA086A47D1}"/>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ymbol zastępczy numeru slajdu 5">
            <a:extLst>
              <a:ext uri="{FF2B5EF4-FFF2-40B4-BE49-F238E27FC236}">
                <a16:creationId xmlns:a16="http://schemas.microsoft.com/office/drawing/2014/main" id="{9C59EA8D-0505-3171-DE1E-90888D4CA0D9}"/>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07D2EDC-F4B0-426F-86A0-344ECB63873D}"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494773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 wzorca tytułu</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AFEF8FE-7767-B2B7-CC13-5D8A92F189FB}"/>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21A2EFB-0268-4E57-A673-D75D20D2910E}"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ymbol zastępczy stopki 4">
            <a:extLst>
              <a:ext uri="{FF2B5EF4-FFF2-40B4-BE49-F238E27FC236}">
                <a16:creationId xmlns:a16="http://schemas.microsoft.com/office/drawing/2014/main" id="{DE0BE1F5-8ABE-3393-5682-1B312EA0B717}"/>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numeru slajdu 5">
            <a:extLst>
              <a:ext uri="{FF2B5EF4-FFF2-40B4-BE49-F238E27FC236}">
                <a16:creationId xmlns:a16="http://schemas.microsoft.com/office/drawing/2014/main" id="{DE2321ED-F666-685F-A233-3767DC17A082}"/>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5A50866-A604-4FF7-BA90-B98C8E6C5E2D}"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1333764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05979"/>
            <a:ext cx="2057400" cy="4388644"/>
          </a:xfrm>
        </p:spPr>
        <p:txBody>
          <a:bodyPr vert="eaVert"/>
          <a:lstStyle/>
          <a:p>
            <a:r>
              <a:rPr lang="pl-PL"/>
              <a:t>Kliknij, aby edytować styl wzorca tytułu</a:t>
            </a:r>
          </a:p>
        </p:txBody>
      </p:sp>
      <p:sp>
        <p:nvSpPr>
          <p:cNvPr id="3" name="Symbol zastępczy tytułu pionowego 2"/>
          <p:cNvSpPr>
            <a:spLocks noGrp="1"/>
          </p:cNvSpPr>
          <p:nvPr>
            <p:ph type="body" orient="vert" idx="1"/>
          </p:nvPr>
        </p:nvSpPr>
        <p:spPr>
          <a:xfrm>
            <a:off x="457200" y="205979"/>
            <a:ext cx="6019800" cy="438864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E96767C-B8D6-FBE3-67B4-19F9D560A8F3}"/>
              </a:ext>
            </a:extLst>
          </p:cNvPr>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24C8A19-C2F7-4B74-82F2-8CF74FA3ECBF}"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ymbol zastępczy stopki 4">
            <a:extLst>
              <a:ext uri="{FF2B5EF4-FFF2-40B4-BE49-F238E27FC236}">
                <a16:creationId xmlns:a16="http://schemas.microsoft.com/office/drawing/2014/main" id="{C1095573-0B54-9ED8-FFCC-34939251F508}"/>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numeru slajdu 5">
            <a:extLst>
              <a:ext uri="{FF2B5EF4-FFF2-40B4-BE49-F238E27FC236}">
                <a16:creationId xmlns:a16="http://schemas.microsoft.com/office/drawing/2014/main" id="{F61A9072-7BB6-E0AF-0724-72C0A76B854A}"/>
              </a:ext>
            </a:extLst>
          </p:cNvPr>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FE1A268-2F41-465A-A627-564811326B9B}"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784809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2843807" y="3305176"/>
            <a:ext cx="5650905" cy="1021556"/>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2843807" y="2180035"/>
            <a:ext cx="5650905"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Symbol zastępczy daty 3"/>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476748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2925129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3976956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2915816" y="2931790"/>
            <a:ext cx="5256584" cy="857250"/>
          </a:xfrm>
        </p:spPr>
        <p:txBody>
          <a:bodyPr/>
          <a:lstStyle/>
          <a:p>
            <a:r>
              <a:rPr lang="pl-PL"/>
              <a:t>Kliknij, aby edytować styl</a:t>
            </a:r>
          </a:p>
        </p:txBody>
      </p:sp>
      <p:sp>
        <p:nvSpPr>
          <p:cNvPr id="3" name="Symbol zastępczy daty 2"/>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375004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2121886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1" y="204787"/>
            <a:ext cx="3008313" cy="871538"/>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Symbol zastępczy daty 4"/>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3965390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3600450"/>
            <a:ext cx="5486400" cy="425054"/>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Symbol zastępczy daty 4"/>
          <p:cNvSpPr>
            <a:spLocks noGrp="1"/>
          </p:cNvSpPr>
          <p:nvPr>
            <p:ph type="dt" sz="half" idx="10"/>
          </p:nvPr>
        </p:nvSpPr>
        <p:spPr/>
        <p:txBody>
          <a:bodyPr/>
          <a:lstStyle/>
          <a:p>
            <a:fld id="{DC76E25B-8364-4139-82B0-2721A88686ED}" type="datetimeFigureOut">
              <a:rPr lang="pl-PL" smtClean="0"/>
              <a:pPr/>
              <a:t>2024-07-31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652812D-3DB9-4C8C-8A41-F974A75022A4}" type="slidenum">
              <a:rPr lang="pl-PL" smtClean="0"/>
              <a:pPr/>
              <a:t>‹#›</a:t>
            </a:fld>
            <a:endParaRPr lang="pl-PL"/>
          </a:p>
        </p:txBody>
      </p:sp>
    </p:spTree>
    <p:extLst>
      <p:ext uri="{BB962C8B-B14F-4D97-AF65-F5344CB8AC3E}">
        <p14:creationId xmlns:p14="http://schemas.microsoft.com/office/powerpoint/2010/main" val="142099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C76E25B-8364-4139-82B0-2721A88686ED}" type="datetimeFigureOut">
              <a:rPr lang="pl-PL" smtClean="0"/>
              <a:pPr/>
              <a:t>2024-07-31</a:t>
            </a:fld>
            <a:endParaRPr lang="pl-PL"/>
          </a:p>
        </p:txBody>
      </p:sp>
      <p:sp>
        <p:nvSpPr>
          <p:cNvPr id="5" name="Symbol zastępczy stopki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652812D-3DB9-4C8C-8A41-F974A75022A4}" type="slidenum">
              <a:rPr lang="pl-PL" smtClean="0"/>
              <a:pPr/>
              <a:t>‹#›</a:t>
            </a:fld>
            <a:endParaRPr lang="pl-PL" dirty="0"/>
          </a:p>
        </p:txBody>
      </p:sp>
    </p:spTree>
    <p:extLst>
      <p:ext uri="{BB962C8B-B14F-4D97-AF65-F5344CB8AC3E}">
        <p14:creationId xmlns:p14="http://schemas.microsoft.com/office/powerpoint/2010/main" val="2501760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Symbol zastępczy tytułu 1">
            <a:extLst>
              <a:ext uri="{FF2B5EF4-FFF2-40B4-BE49-F238E27FC236}">
                <a16:creationId xmlns:a16="http://schemas.microsoft.com/office/drawing/2014/main" id="{968A3558-D243-221E-CF56-8E06EBE31A0D}"/>
              </a:ext>
            </a:extLst>
          </p:cNvPr>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ru-RU"/>
              <a:t>Kliknij, aby edytować styl wzorca tytułu</a:t>
            </a:r>
          </a:p>
        </p:txBody>
      </p:sp>
      <p:sp>
        <p:nvSpPr>
          <p:cNvPr id="1027" name="Symbol zastępczy tekstu 2">
            <a:extLst>
              <a:ext uri="{FF2B5EF4-FFF2-40B4-BE49-F238E27FC236}">
                <a16:creationId xmlns:a16="http://schemas.microsoft.com/office/drawing/2014/main" id="{74A6DBEC-DD64-BD1D-EDE9-70112336AB08}"/>
              </a:ext>
            </a:extLst>
          </p:cNvPr>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ru-RU"/>
              <a:t>Kliknij, aby edytować style wzorca tekstu</a:t>
            </a:r>
          </a:p>
          <a:p>
            <a:pPr lvl="1"/>
            <a:r>
              <a:rPr lang="pl-PL" altLang="ru-RU"/>
              <a:t>Drugi poziom</a:t>
            </a:r>
          </a:p>
          <a:p>
            <a:pPr lvl="2"/>
            <a:r>
              <a:rPr lang="pl-PL" altLang="ru-RU"/>
              <a:t>Trzeci poziom</a:t>
            </a:r>
          </a:p>
          <a:p>
            <a:pPr lvl="3"/>
            <a:r>
              <a:rPr lang="pl-PL" altLang="ru-RU"/>
              <a:t>Czwarty poziom</a:t>
            </a:r>
          </a:p>
          <a:p>
            <a:pPr lvl="4"/>
            <a:r>
              <a:rPr lang="pl-PL" altLang="ru-RU"/>
              <a:t>Piąty poziom</a:t>
            </a:r>
          </a:p>
        </p:txBody>
      </p:sp>
      <p:sp>
        <p:nvSpPr>
          <p:cNvPr id="4" name="Symbol zastępczy daty 3">
            <a:extLst>
              <a:ext uri="{FF2B5EF4-FFF2-40B4-BE49-F238E27FC236}">
                <a16:creationId xmlns:a16="http://schemas.microsoft.com/office/drawing/2014/main" id="{DCD6C4C9-5355-D186-2417-93355313BC1C}"/>
              </a:ext>
            </a:extLst>
          </p:cNvPr>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8E14E4-D0E0-4276-A0E5-EBD5483907EE}" type="datetimeFigureOut">
              <a:rPr kumimoji="0" lang="pl-PL"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2024-07-31</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ymbol zastępczy stopki 4">
            <a:extLst>
              <a:ext uri="{FF2B5EF4-FFF2-40B4-BE49-F238E27FC236}">
                <a16:creationId xmlns:a16="http://schemas.microsoft.com/office/drawing/2014/main" id="{B57A8CD3-4797-DF5C-6FE5-AAAB6D57D879}"/>
              </a:ext>
            </a:extLst>
          </p:cNvPr>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ymbol zastępczy numeru slajdu 5">
            <a:extLst>
              <a:ext uri="{FF2B5EF4-FFF2-40B4-BE49-F238E27FC236}">
                <a16:creationId xmlns:a16="http://schemas.microsoft.com/office/drawing/2014/main" id="{C7879367-86C8-97EE-0424-25CC3DB9E868}"/>
              </a:ext>
            </a:extLst>
          </p:cNvPr>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035F10D-DC59-4A56-BE66-49C9C5944AF0}" type="slidenum">
              <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pl-PL" altLang="ru-RU" sz="1200" b="0" i="0" u="none" strike="noStrike" kern="1200" cap="none" spc="0" normalizeH="0" baseline="0" noProof="0">
              <a:ln>
                <a:noFill/>
              </a:ln>
              <a:solidFill>
                <a:srgbClr val="898989"/>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3643919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889484" y="2139702"/>
            <a:ext cx="6550496" cy="1102519"/>
          </a:xfrm>
        </p:spPr>
        <p:txBody>
          <a:bodyPr>
            <a:noAutofit/>
          </a:bodyPr>
          <a:lstStyle/>
          <a:p>
            <a:r>
              <a:rPr lang="pl-PL" sz="2800" dirty="0">
                <a:solidFill>
                  <a:schemeClr val="accent1"/>
                </a:solidFill>
                <a:latin typeface="Arial" panose="020B0604020202020204" pitchFamily="34" charset="0"/>
                <a:cs typeface="Arial" panose="020B0604020202020204" pitchFamily="34" charset="0"/>
              </a:rPr>
              <a:t>Działanie FESL.05.11 </a:t>
            </a:r>
            <a:br>
              <a:rPr lang="pl-PL" sz="2800" dirty="0">
                <a:solidFill>
                  <a:schemeClr val="accent1"/>
                </a:solidFill>
                <a:latin typeface="Arial" panose="020B0604020202020204" pitchFamily="34" charset="0"/>
                <a:cs typeface="Arial" panose="020B0604020202020204" pitchFamily="34" charset="0"/>
              </a:rPr>
            </a:br>
            <a:r>
              <a:rPr lang="pl-PL" sz="2800" dirty="0">
                <a:solidFill>
                  <a:schemeClr val="accent1"/>
                </a:solidFill>
                <a:latin typeface="Arial" panose="020B0604020202020204" pitchFamily="34" charset="0"/>
                <a:cs typeface="Arial" panose="020B0604020202020204" pitchFamily="34" charset="0"/>
              </a:rPr>
              <a:t>Równość szans na rynku pracy</a:t>
            </a:r>
          </a:p>
        </p:txBody>
      </p:sp>
      <p:sp>
        <p:nvSpPr>
          <p:cNvPr id="3" name="Podtytuł 2"/>
          <p:cNvSpPr>
            <a:spLocks noGrp="1"/>
          </p:cNvSpPr>
          <p:nvPr>
            <p:ph type="subTitle" idx="1"/>
          </p:nvPr>
        </p:nvSpPr>
        <p:spPr>
          <a:xfrm>
            <a:off x="1918329" y="3507854"/>
            <a:ext cx="6984776" cy="1314450"/>
          </a:xfrm>
        </p:spPr>
        <p:txBody>
          <a:bodyPr>
            <a:normAutofit/>
          </a:bodyPr>
          <a:lstStyle/>
          <a:p>
            <a:r>
              <a:rPr lang="pl-PL" sz="2800" b="1" dirty="0">
                <a:solidFill>
                  <a:schemeClr val="accent1">
                    <a:lumMod val="60000"/>
                    <a:lumOff val="40000"/>
                  </a:schemeClr>
                </a:solidFill>
                <a:latin typeface="Arial" panose="020B0604020202020204" pitchFamily="34" charset="0"/>
                <a:cs typeface="Arial" panose="020B0604020202020204" pitchFamily="34" charset="0"/>
              </a:rPr>
              <a:t>Nabór nr FESL.05.11-IP.02-130/24</a:t>
            </a:r>
          </a:p>
        </p:txBody>
      </p:sp>
    </p:spTree>
    <p:extLst>
      <p:ext uri="{BB962C8B-B14F-4D97-AF65-F5344CB8AC3E}">
        <p14:creationId xmlns:p14="http://schemas.microsoft.com/office/powerpoint/2010/main" val="1100129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BD2483-09A9-4D97-ABEA-2112C208C52B}"/>
              </a:ext>
            </a:extLst>
          </p:cNvPr>
          <p:cNvSpPr txBox="1">
            <a:spLocks/>
          </p:cNvSpPr>
          <p:nvPr/>
        </p:nvSpPr>
        <p:spPr bwMode="auto">
          <a:xfrm>
            <a:off x="421196" y="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pl-PL" sz="2400" dirty="0">
                <a:solidFill>
                  <a:sysClr val="windowText" lastClr="000000"/>
                </a:solidFill>
                <a:latin typeface="Calibri"/>
              </a:rPr>
              <a:t>Typ 3: szkolenia </a:t>
            </a:r>
            <a:r>
              <a:rPr kumimoji="0" lang="pl-PL" sz="2400" b="0" i="0" u="none" strike="noStrike" kern="1200" cap="none" spc="0" normalizeH="0" baseline="0" noProof="0" dirty="0">
                <a:ln>
                  <a:noFill/>
                </a:ln>
                <a:solidFill>
                  <a:sysClr val="windowText" lastClr="000000"/>
                </a:solidFill>
                <a:effectLst/>
                <a:uLnTx/>
                <a:uFillTx/>
                <a:latin typeface="Calibri"/>
                <a:ea typeface="+mj-ea"/>
                <a:cs typeface="+mj-cs"/>
              </a:rPr>
              <a:t>i doradztwo dla powracających na rynek pracy</a:t>
            </a:r>
          </a:p>
        </p:txBody>
      </p:sp>
      <p:graphicFrame>
        <p:nvGraphicFramePr>
          <p:cNvPr id="3" name="Symbol zastępczy zawartości 3">
            <a:extLst>
              <a:ext uri="{FF2B5EF4-FFF2-40B4-BE49-F238E27FC236}">
                <a16:creationId xmlns:a16="http://schemas.microsoft.com/office/drawing/2014/main" id="{4F763976-7CD3-4B6F-B4FB-72AEF44FCE53}"/>
              </a:ext>
            </a:extLst>
          </p:cNvPr>
          <p:cNvGraphicFramePr>
            <a:graphicFrameLocks/>
          </p:cNvGraphicFramePr>
          <p:nvPr>
            <p:extLst>
              <p:ext uri="{D42A27DB-BD31-4B8C-83A1-F6EECF244321}">
                <p14:modId xmlns:p14="http://schemas.microsoft.com/office/powerpoint/2010/main" val="993310907"/>
              </p:ext>
            </p:extLst>
          </p:nvPr>
        </p:nvGraphicFramePr>
        <p:xfrm>
          <a:off x="179512" y="843558"/>
          <a:ext cx="8712968"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pole tekstowe 3">
            <a:extLst>
              <a:ext uri="{FF2B5EF4-FFF2-40B4-BE49-F238E27FC236}">
                <a16:creationId xmlns:a16="http://schemas.microsoft.com/office/drawing/2014/main" id="{E2FF8430-DE3D-48F3-9B42-31E291299BCD}"/>
              </a:ext>
            </a:extLst>
          </p:cNvPr>
          <p:cNvSpPr txBox="1"/>
          <p:nvPr/>
        </p:nvSpPr>
        <p:spPr>
          <a:xfrm>
            <a:off x="3455876" y="4299942"/>
            <a:ext cx="2232248" cy="369332"/>
          </a:xfrm>
          <a:prstGeom prst="rect">
            <a:avLst/>
          </a:prstGeom>
          <a:noFill/>
        </p:spPr>
        <p:txBody>
          <a:bodyPr wrap="square" rtlCol="0">
            <a:spAutoFit/>
          </a:bodyPr>
          <a:lstStyle/>
          <a:p>
            <a:pPr fontAlgn="base">
              <a:spcBef>
                <a:spcPct val="0"/>
              </a:spcBef>
              <a:spcAft>
                <a:spcPct val="0"/>
              </a:spcAft>
            </a:pPr>
            <a:r>
              <a:rPr lang="pl-PL" dirty="0">
                <a:solidFill>
                  <a:prstClr val="black"/>
                </a:solidFill>
                <a:latin typeface="Arial" panose="020B0604020202020204" pitchFamily="34" charset="0"/>
                <a:cs typeface="Arial" panose="020B0604020202020204" pitchFamily="34" charset="0"/>
              </a:rPr>
              <a:t>Zakres tematyczny</a:t>
            </a:r>
          </a:p>
        </p:txBody>
      </p:sp>
    </p:spTree>
    <p:extLst>
      <p:ext uri="{BB962C8B-B14F-4D97-AF65-F5344CB8AC3E}">
        <p14:creationId xmlns:p14="http://schemas.microsoft.com/office/powerpoint/2010/main" val="327732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99A3BB36-FE5D-8E2B-0647-845F0BD370D3}"/>
              </a:ext>
            </a:extLst>
          </p:cNvPr>
          <p:cNvGraphicFramePr/>
          <p:nvPr>
            <p:extLst>
              <p:ext uri="{D42A27DB-BD31-4B8C-83A1-F6EECF244321}">
                <p14:modId xmlns:p14="http://schemas.microsoft.com/office/powerpoint/2010/main" val="935231903"/>
              </p:ext>
            </p:extLst>
          </p:nvPr>
        </p:nvGraphicFramePr>
        <p:xfrm>
          <a:off x="251520" y="0"/>
          <a:ext cx="8640960" cy="5143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1330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DCEC22-39E7-4120-A98D-0761CC74A79E}"/>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Uczestnicy projektu</a:t>
            </a:r>
          </a:p>
        </p:txBody>
      </p:sp>
      <p:sp>
        <p:nvSpPr>
          <p:cNvPr id="3" name="Symbol zastępczy zawartości 2">
            <a:extLst>
              <a:ext uri="{FF2B5EF4-FFF2-40B4-BE49-F238E27FC236}">
                <a16:creationId xmlns:a16="http://schemas.microsoft.com/office/drawing/2014/main" id="{B98B6A31-89CF-423B-A8FB-2244B5EA2923}"/>
              </a:ext>
            </a:extLst>
          </p:cNvPr>
          <p:cNvSpPr>
            <a:spLocks noGrp="1"/>
          </p:cNvSpPr>
          <p:nvPr>
            <p:ph idx="1"/>
          </p:nvPr>
        </p:nvSpPr>
        <p:spPr>
          <a:xfrm>
            <a:off x="107504" y="1028975"/>
            <a:ext cx="8928992" cy="3908545"/>
          </a:xfrm>
        </p:spPr>
        <p:txBody>
          <a:bodyPr>
            <a:noAutofit/>
          </a:bodyPr>
          <a:lstStyle/>
          <a:p>
            <a:pPr marL="0" indent="0" algn="ctr">
              <a:lnSpc>
                <a:spcPct val="150000"/>
              </a:lnSpc>
              <a:buNone/>
            </a:pPr>
            <a:r>
              <a:rPr lang="pl-PL" sz="1600" b="1" dirty="0">
                <a:solidFill>
                  <a:srgbClr val="0070C0"/>
                </a:solidFill>
              </a:rPr>
              <a:t>Typ 1 projektu:</a:t>
            </a:r>
          </a:p>
          <a:p>
            <a:pPr marL="0" indent="0" algn="ctr">
              <a:lnSpc>
                <a:spcPct val="150000"/>
              </a:lnSpc>
              <a:buNone/>
            </a:pPr>
            <a:r>
              <a:rPr lang="pl-PL" sz="1600" dirty="0">
                <a:solidFill>
                  <a:srgbClr val="0070C0"/>
                </a:solidFill>
              </a:rPr>
              <a:t>Wsparcie jest skierowane do przedsiębiorców i pracowników (mikro, małych i średnich przedsiębiorstw). MŚP muszą prowadzić działalność gospodarczą na obszarze woj. śląskiego.</a:t>
            </a:r>
            <a:endParaRPr lang="pl-PL" sz="1600" b="1" dirty="0">
              <a:solidFill>
                <a:srgbClr val="0070C0"/>
              </a:solidFill>
            </a:endParaRPr>
          </a:p>
          <a:p>
            <a:pPr marL="0" indent="0" algn="ctr">
              <a:lnSpc>
                <a:spcPct val="150000"/>
              </a:lnSpc>
              <a:buNone/>
            </a:pPr>
            <a:r>
              <a:rPr lang="pl-PL" sz="1600" b="1" dirty="0">
                <a:solidFill>
                  <a:srgbClr val="0070C0"/>
                </a:solidFill>
              </a:rPr>
              <a:t>Typ 2 projektu:</a:t>
            </a:r>
          </a:p>
          <a:p>
            <a:pPr marL="0" indent="0" algn="ctr">
              <a:lnSpc>
                <a:spcPct val="150000"/>
              </a:lnSpc>
              <a:buNone/>
            </a:pPr>
            <a:r>
              <a:rPr lang="pl-PL" sz="1600" dirty="0">
                <a:solidFill>
                  <a:srgbClr val="0070C0"/>
                </a:solidFill>
              </a:rPr>
              <a:t>Wsparcie jest skierowane do pracowników gminnych i powiatowych jednostek samorządu terytorialnego oraz ich jednostek organizacyjnych z województwa śląskiego.</a:t>
            </a:r>
          </a:p>
          <a:p>
            <a:pPr marL="0" indent="0" algn="ctr">
              <a:lnSpc>
                <a:spcPct val="150000"/>
              </a:lnSpc>
              <a:buNone/>
            </a:pPr>
            <a:r>
              <a:rPr lang="pl-PL" sz="1600" b="1" dirty="0">
                <a:solidFill>
                  <a:srgbClr val="0070C0"/>
                </a:solidFill>
              </a:rPr>
              <a:t>Typ 3 projektu:</a:t>
            </a:r>
          </a:p>
          <a:p>
            <a:pPr marL="0" indent="0" algn="ctr">
              <a:lnSpc>
                <a:spcPct val="150000"/>
              </a:lnSpc>
              <a:buNone/>
            </a:pPr>
            <a:r>
              <a:rPr lang="pl-PL" sz="1600" dirty="0">
                <a:solidFill>
                  <a:srgbClr val="0070C0"/>
                </a:solidFill>
              </a:rPr>
              <a:t>Wsparcie jest skierowane do osób dorosłych, które z własnej inicjatywy chcą podnosić swoje umiejętności lub kompetencje albo nabyć kwalifikacje (w tym szkolenia zawodowe).</a:t>
            </a:r>
          </a:p>
        </p:txBody>
      </p:sp>
    </p:spTree>
    <p:extLst>
      <p:ext uri="{BB962C8B-B14F-4D97-AF65-F5344CB8AC3E}">
        <p14:creationId xmlns:p14="http://schemas.microsoft.com/office/powerpoint/2010/main" val="493600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3600" b="1" dirty="0">
                <a:solidFill>
                  <a:srgbClr val="0070C0"/>
                </a:solidFill>
                <a:latin typeface="Arial" panose="020B0604020202020204" pitchFamily="34" charset="0"/>
                <a:cs typeface="Arial" panose="020B0604020202020204" pitchFamily="34" charset="0"/>
              </a:rPr>
              <a:t>Dane finansowe - nabór</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323528" y="1347614"/>
            <a:ext cx="8445624" cy="3456384"/>
          </a:xfrm>
        </p:spPr>
        <p:txBody>
          <a:bodyPr>
            <a:noAutofit/>
          </a:bodyPr>
          <a:lstStyle/>
          <a:p>
            <a:pPr>
              <a:lnSpc>
                <a:spcPct val="150000"/>
              </a:lnSpc>
            </a:pPr>
            <a:r>
              <a:rPr lang="pl-PL" sz="2000" dirty="0">
                <a:solidFill>
                  <a:srgbClr val="0070C0"/>
                </a:solidFill>
                <a:latin typeface="Arial" panose="020B0604020202020204" pitchFamily="34" charset="0"/>
                <a:cs typeface="Arial" panose="020B0604020202020204" pitchFamily="34" charset="0"/>
              </a:rPr>
              <a:t>Kwota na dofinansowanie projektów: </a:t>
            </a:r>
            <a:r>
              <a:rPr lang="pl-PL" sz="2000" b="1" dirty="0">
                <a:solidFill>
                  <a:srgbClr val="0070C0"/>
                </a:solidFill>
                <a:latin typeface="Arial" panose="020B0604020202020204" pitchFamily="34" charset="0"/>
                <a:cs typeface="Arial" panose="020B0604020202020204" pitchFamily="34" charset="0"/>
              </a:rPr>
              <a:t>36 257 867,90 </a:t>
            </a:r>
            <a:r>
              <a:rPr lang="pl-PL" sz="2000" dirty="0">
                <a:solidFill>
                  <a:srgbClr val="0070C0"/>
                </a:solidFill>
                <a:latin typeface="Arial" panose="020B0604020202020204" pitchFamily="34" charset="0"/>
                <a:cs typeface="Arial" panose="020B0604020202020204" pitchFamily="34" charset="0"/>
              </a:rPr>
              <a:t>PLN.</a:t>
            </a:r>
          </a:p>
          <a:p>
            <a:pPr>
              <a:lnSpc>
                <a:spcPct val="150000"/>
              </a:lnSpc>
            </a:pPr>
            <a:r>
              <a:rPr lang="pl-PL" sz="2000" dirty="0">
                <a:solidFill>
                  <a:srgbClr val="0070C0"/>
                </a:solidFill>
                <a:latin typeface="Arial" panose="020B0604020202020204" pitchFamily="34" charset="0"/>
                <a:cs typeface="Arial" panose="020B0604020202020204" pitchFamily="34" charset="0"/>
              </a:rPr>
              <a:t>Koszty pośrednie – </a:t>
            </a:r>
            <a:r>
              <a:rPr lang="pl-PL" sz="2000" b="1" dirty="0">
                <a:solidFill>
                  <a:srgbClr val="0070C0"/>
                </a:solidFill>
                <a:latin typeface="Arial" panose="020B0604020202020204" pitchFamily="34" charset="0"/>
                <a:cs typeface="Arial" panose="020B0604020202020204" pitchFamily="34" charset="0"/>
              </a:rPr>
              <a:t>10, 15, 20</a:t>
            </a:r>
            <a:r>
              <a:rPr lang="pl-PL" sz="2000" dirty="0">
                <a:solidFill>
                  <a:srgbClr val="0070C0"/>
                </a:solidFill>
                <a:latin typeface="Arial" panose="020B0604020202020204" pitchFamily="34" charset="0"/>
                <a:cs typeface="Arial" panose="020B0604020202020204" pitchFamily="34" charset="0"/>
              </a:rPr>
              <a:t> lub </a:t>
            </a:r>
            <a:r>
              <a:rPr lang="pl-PL" sz="2000" b="1" dirty="0">
                <a:solidFill>
                  <a:srgbClr val="0070C0"/>
                </a:solidFill>
                <a:latin typeface="Arial" panose="020B0604020202020204" pitchFamily="34" charset="0"/>
                <a:cs typeface="Arial" panose="020B0604020202020204" pitchFamily="34" charset="0"/>
              </a:rPr>
              <a:t>25</a:t>
            </a:r>
            <a:r>
              <a:rPr lang="pl-PL" sz="2000" dirty="0">
                <a:solidFill>
                  <a:srgbClr val="0070C0"/>
                </a:solidFill>
                <a:latin typeface="Arial" panose="020B0604020202020204" pitchFamily="34" charset="0"/>
                <a:cs typeface="Arial" panose="020B0604020202020204" pitchFamily="34" charset="0"/>
              </a:rPr>
              <a:t>% kosztów bezpośrednich bez kosztów mechanizmu racjonalnych usprawnień (MRU).</a:t>
            </a:r>
          </a:p>
          <a:p>
            <a:pPr>
              <a:lnSpc>
                <a:spcPct val="150000"/>
              </a:lnSpc>
            </a:pPr>
            <a:r>
              <a:rPr lang="pl-PL" sz="2000" dirty="0">
                <a:solidFill>
                  <a:srgbClr val="0070C0"/>
                </a:solidFill>
                <a:latin typeface="Arial" panose="020B0604020202020204" pitchFamily="34" charset="0"/>
                <a:cs typeface="Arial" panose="020B0604020202020204" pitchFamily="34" charset="0"/>
              </a:rPr>
              <a:t>Limit wydatków w ramach cross-</a:t>
            </a:r>
            <a:r>
              <a:rPr lang="pl-PL" sz="2000" dirty="0" err="1">
                <a:solidFill>
                  <a:srgbClr val="0070C0"/>
                </a:solidFill>
                <a:latin typeface="Arial" panose="020B0604020202020204" pitchFamily="34" charset="0"/>
                <a:cs typeface="Arial" panose="020B0604020202020204" pitchFamily="34" charset="0"/>
              </a:rPr>
              <a:t>financingu</a:t>
            </a:r>
            <a:r>
              <a:rPr lang="pl-PL" sz="2000" dirty="0">
                <a:solidFill>
                  <a:srgbClr val="0070C0"/>
                </a:solidFill>
                <a:latin typeface="Arial" panose="020B0604020202020204" pitchFamily="34" charset="0"/>
                <a:cs typeface="Arial" panose="020B0604020202020204" pitchFamily="34" charset="0"/>
              </a:rPr>
              <a:t>: </a:t>
            </a:r>
            <a:r>
              <a:rPr lang="pl-PL" sz="2000" b="1" dirty="0">
                <a:solidFill>
                  <a:srgbClr val="0070C0"/>
                </a:solidFill>
                <a:latin typeface="Arial" panose="020B0604020202020204" pitchFamily="34" charset="0"/>
                <a:cs typeface="Arial" panose="020B0604020202020204" pitchFamily="34" charset="0"/>
              </a:rPr>
              <a:t>15%</a:t>
            </a:r>
            <a:r>
              <a:rPr lang="pl-PL" sz="2000" dirty="0">
                <a:solidFill>
                  <a:srgbClr val="0070C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900114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3600" b="1" dirty="0">
                <a:solidFill>
                  <a:srgbClr val="0070C0"/>
                </a:solidFill>
                <a:latin typeface="Arial" panose="020B0604020202020204" pitchFamily="34" charset="0"/>
                <a:cs typeface="Arial" panose="020B0604020202020204" pitchFamily="34" charset="0"/>
              </a:rPr>
              <a:t>Dane finansowe - projekt</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299755" y="1347614"/>
            <a:ext cx="8544490" cy="3168352"/>
          </a:xfrm>
        </p:spPr>
        <p:txBody>
          <a:bodyPr>
            <a:noAutofit/>
          </a:bodyPr>
          <a:lstStyle/>
          <a:p>
            <a:pPr>
              <a:lnSpc>
                <a:spcPct val="150000"/>
              </a:lnSpc>
            </a:pPr>
            <a:r>
              <a:rPr lang="pl-PL" sz="2400" dirty="0">
                <a:solidFill>
                  <a:srgbClr val="0070C0"/>
                </a:solidFill>
                <a:latin typeface="Arial" panose="020B0604020202020204" pitchFamily="34" charset="0"/>
                <a:cs typeface="Arial" panose="020B0604020202020204" pitchFamily="34" charset="0"/>
              </a:rPr>
              <a:t>Minimalna wartość projektu: </a:t>
            </a:r>
            <a:r>
              <a:rPr lang="pl-PL" sz="2400" b="1" dirty="0">
                <a:solidFill>
                  <a:srgbClr val="0070C0"/>
                </a:solidFill>
                <a:latin typeface="Arial" panose="020B0604020202020204" pitchFamily="34" charset="0"/>
                <a:cs typeface="Arial" panose="020B0604020202020204" pitchFamily="34" charset="0"/>
              </a:rPr>
              <a:t>100 000,00</a:t>
            </a:r>
            <a:r>
              <a:rPr lang="pl-PL" sz="2400" dirty="0">
                <a:solidFill>
                  <a:srgbClr val="0070C0"/>
                </a:solidFill>
                <a:latin typeface="Arial" panose="020B0604020202020204" pitchFamily="34" charset="0"/>
                <a:cs typeface="Arial" panose="020B0604020202020204" pitchFamily="34" charset="0"/>
              </a:rPr>
              <a:t> PLN</a:t>
            </a:r>
          </a:p>
          <a:p>
            <a:pPr>
              <a:lnSpc>
                <a:spcPct val="150000"/>
              </a:lnSpc>
            </a:pPr>
            <a:r>
              <a:rPr lang="pl-PL" sz="2400" dirty="0">
                <a:solidFill>
                  <a:srgbClr val="0070C0"/>
                </a:solidFill>
                <a:latin typeface="Arial" panose="020B0604020202020204" pitchFamily="34" charset="0"/>
                <a:cs typeface="Arial" panose="020B0604020202020204" pitchFamily="34" charset="0"/>
              </a:rPr>
              <a:t>Maksymalna wartość projektu: </a:t>
            </a:r>
            <a:r>
              <a:rPr lang="pl-PL" sz="2400" b="1" dirty="0">
                <a:solidFill>
                  <a:srgbClr val="0070C0"/>
                </a:solidFill>
                <a:latin typeface="Arial" panose="020B0604020202020204" pitchFamily="34" charset="0"/>
                <a:cs typeface="Arial" panose="020B0604020202020204" pitchFamily="34" charset="0"/>
              </a:rPr>
              <a:t>10 000 000,00 </a:t>
            </a:r>
            <a:r>
              <a:rPr lang="pl-PL" sz="2400" dirty="0">
                <a:solidFill>
                  <a:srgbClr val="0070C0"/>
                </a:solidFill>
                <a:latin typeface="Arial" panose="020B0604020202020204" pitchFamily="34" charset="0"/>
                <a:cs typeface="Arial" panose="020B0604020202020204" pitchFamily="34" charset="0"/>
              </a:rPr>
              <a:t>PLN</a:t>
            </a:r>
          </a:p>
          <a:p>
            <a:pPr>
              <a:lnSpc>
                <a:spcPct val="150000"/>
              </a:lnSpc>
            </a:pPr>
            <a:r>
              <a:rPr lang="pl-PL" sz="2400" dirty="0">
                <a:solidFill>
                  <a:srgbClr val="0070C0"/>
                </a:solidFill>
                <a:latin typeface="Arial" panose="020B0604020202020204" pitchFamily="34" charset="0"/>
                <a:cs typeface="Arial" panose="020B0604020202020204" pitchFamily="34" charset="0"/>
              </a:rPr>
              <a:t>Maksymalny poziom dofinansowania projektu: </a:t>
            </a:r>
            <a:r>
              <a:rPr lang="pl-PL" sz="2400" b="1" dirty="0">
                <a:solidFill>
                  <a:srgbClr val="0070C0"/>
                </a:solidFill>
                <a:latin typeface="Arial" panose="020B0604020202020204" pitchFamily="34" charset="0"/>
                <a:cs typeface="Arial" panose="020B0604020202020204" pitchFamily="34" charset="0"/>
              </a:rPr>
              <a:t>95</a:t>
            </a:r>
            <a:r>
              <a:rPr lang="pl-PL" sz="2400" dirty="0">
                <a:solidFill>
                  <a:srgbClr val="0070C0"/>
                </a:solidFill>
                <a:latin typeface="Arial" panose="020B0604020202020204" pitchFamily="34" charset="0"/>
                <a:cs typeface="Arial" panose="020B0604020202020204" pitchFamily="34" charset="0"/>
              </a:rPr>
              <a:t>%</a:t>
            </a:r>
          </a:p>
          <a:p>
            <a:pPr>
              <a:lnSpc>
                <a:spcPct val="150000"/>
              </a:lnSpc>
            </a:pPr>
            <a:r>
              <a:rPr lang="pl-PL" sz="2400" dirty="0">
                <a:solidFill>
                  <a:srgbClr val="0070C0"/>
                </a:solidFill>
                <a:latin typeface="Arial" panose="020B0604020202020204" pitchFamily="34" charset="0"/>
                <a:cs typeface="Arial" panose="020B0604020202020204" pitchFamily="34" charset="0"/>
              </a:rPr>
              <a:t>Minimalny wkład własny: </a:t>
            </a:r>
            <a:r>
              <a:rPr lang="pl-PL" sz="2400" b="1" dirty="0">
                <a:solidFill>
                  <a:srgbClr val="0070C0"/>
                </a:solidFill>
                <a:latin typeface="Arial" panose="020B0604020202020204" pitchFamily="34" charset="0"/>
                <a:cs typeface="Arial" panose="020B0604020202020204" pitchFamily="34" charset="0"/>
              </a:rPr>
              <a:t>5%</a:t>
            </a:r>
            <a:endParaRPr lang="pl-PL" sz="2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95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5CDA86-C949-4B8E-B908-61E783174CD2}"/>
              </a:ext>
            </a:extLst>
          </p:cNvPr>
          <p:cNvSpPr>
            <a:spLocks noGrp="1"/>
          </p:cNvSpPr>
          <p:nvPr>
            <p:ph type="title"/>
          </p:nvPr>
        </p:nvSpPr>
        <p:spPr>
          <a:xfrm>
            <a:off x="251520" y="195486"/>
            <a:ext cx="8712968" cy="857250"/>
          </a:xfrm>
        </p:spPr>
        <p:txBody>
          <a:bodyPr>
            <a:noAutofit/>
          </a:bodyPr>
          <a:lstStyle/>
          <a:p>
            <a:r>
              <a:rPr lang="pl-PL" sz="3200" b="1" dirty="0">
                <a:solidFill>
                  <a:srgbClr val="0070C0"/>
                </a:solidFill>
                <a:latin typeface="Arial" panose="020B0604020202020204" pitchFamily="34" charset="0"/>
                <a:cs typeface="Arial" panose="020B0604020202020204" pitchFamily="34" charset="0"/>
              </a:rPr>
              <a:t>Sposób złożenia wniosku o dofinansowanie</a:t>
            </a:r>
          </a:p>
        </p:txBody>
      </p:sp>
      <p:sp>
        <p:nvSpPr>
          <p:cNvPr id="3" name="Symbol zastępczy zawartości 2">
            <a:extLst>
              <a:ext uri="{FF2B5EF4-FFF2-40B4-BE49-F238E27FC236}">
                <a16:creationId xmlns:a16="http://schemas.microsoft.com/office/drawing/2014/main" id="{FCBB19F6-3284-4F79-B7BB-8EB5E4A63038}"/>
              </a:ext>
            </a:extLst>
          </p:cNvPr>
          <p:cNvSpPr>
            <a:spLocks noGrp="1"/>
          </p:cNvSpPr>
          <p:nvPr>
            <p:ph idx="1"/>
          </p:nvPr>
        </p:nvSpPr>
        <p:spPr>
          <a:xfrm>
            <a:off x="304877" y="1052736"/>
            <a:ext cx="8587603" cy="3751262"/>
          </a:xfrm>
        </p:spPr>
        <p:txBody>
          <a:bodyPr>
            <a:normAutofit/>
          </a:bodyPr>
          <a:lstStyle/>
          <a:p>
            <a:pPr>
              <a:lnSpc>
                <a:spcPct val="110000"/>
              </a:lnSpc>
            </a:pPr>
            <a:r>
              <a:rPr lang="pl-PL" sz="2000" b="1" dirty="0">
                <a:solidFill>
                  <a:srgbClr val="0070C0"/>
                </a:solidFill>
                <a:latin typeface="Arial" panose="020B0604020202020204" pitchFamily="34" charset="0"/>
                <a:cs typeface="Arial" panose="020B0604020202020204" pitchFamily="34" charset="0"/>
              </a:rPr>
              <a:t>Elektronicznie w LSI 2021</a:t>
            </a:r>
            <a:endParaRPr lang="pl-PL" sz="2000" dirty="0">
              <a:solidFill>
                <a:srgbClr val="0070C0"/>
              </a:solidFill>
              <a:latin typeface="Arial" panose="020B0604020202020204" pitchFamily="34" charset="0"/>
              <a:cs typeface="Arial" panose="020B0604020202020204" pitchFamily="34" charset="0"/>
            </a:endParaRPr>
          </a:p>
          <a:p>
            <a:pPr>
              <a:lnSpc>
                <a:spcPct val="110000"/>
              </a:lnSpc>
            </a:pPr>
            <a:r>
              <a:rPr lang="pl-PL" sz="2000" dirty="0">
                <a:solidFill>
                  <a:srgbClr val="0070C0"/>
                </a:solidFill>
                <a:latin typeface="Arial" panose="020B0604020202020204" pitchFamily="34" charset="0"/>
                <a:cs typeface="Arial" panose="020B0604020202020204" pitchFamily="34" charset="0"/>
              </a:rPr>
              <a:t>Obowiązuje zasada: jeden podmiot – jeden profil.</a:t>
            </a:r>
          </a:p>
          <a:p>
            <a:pPr>
              <a:lnSpc>
                <a:spcPct val="110000"/>
              </a:lnSpc>
            </a:pPr>
            <a:r>
              <a:rPr lang="pl-PL" sz="2000" dirty="0">
                <a:solidFill>
                  <a:srgbClr val="0070C0"/>
                </a:solidFill>
                <a:latin typeface="Arial" panose="020B0604020202020204" pitchFamily="34" charset="0"/>
                <a:cs typeface="Arial" panose="020B0604020202020204" pitchFamily="34" charset="0"/>
              </a:rPr>
              <a:t>Profil może założyć </a:t>
            </a:r>
            <a:r>
              <a:rPr lang="pl-PL" sz="2000" b="1" dirty="0">
                <a:solidFill>
                  <a:srgbClr val="0070C0"/>
                </a:solidFill>
                <a:latin typeface="Arial" panose="020B0604020202020204" pitchFamily="34" charset="0"/>
                <a:cs typeface="Arial" panose="020B0604020202020204" pitchFamily="34" charset="0"/>
              </a:rPr>
              <a:t>wyłącznie podmiot posiadający osobowość prawną</a:t>
            </a:r>
            <a:r>
              <a:rPr lang="pl-PL" sz="2000" dirty="0">
                <a:solidFill>
                  <a:srgbClr val="0070C0"/>
                </a:solidFill>
                <a:latin typeface="Arial" panose="020B0604020202020204" pitchFamily="34" charset="0"/>
                <a:cs typeface="Arial" panose="020B0604020202020204" pitchFamily="34" charset="0"/>
              </a:rPr>
              <a:t>.</a:t>
            </a:r>
          </a:p>
          <a:p>
            <a:pPr>
              <a:lnSpc>
                <a:spcPct val="110000"/>
              </a:lnSpc>
            </a:pPr>
            <a:r>
              <a:rPr lang="pl-PL" sz="2000" dirty="0">
                <a:solidFill>
                  <a:srgbClr val="0070C0"/>
                </a:solidFill>
                <a:latin typeface="Arial" panose="020B0604020202020204" pitchFamily="34" charset="0"/>
                <a:cs typeface="Arial" panose="020B0604020202020204" pitchFamily="34" charset="0"/>
              </a:rPr>
              <a:t>Jednostka organizacyjna nie posiadająca osobowości prawnej ani zdolności prawnej, nie może założyć profilu. </a:t>
            </a:r>
            <a:r>
              <a:rPr lang="pl-PL" sz="2000" b="1" dirty="0">
                <a:solidFill>
                  <a:srgbClr val="0070C0"/>
                </a:solidFill>
                <a:latin typeface="Arial" panose="020B0604020202020204" pitchFamily="34" charset="0"/>
                <a:cs typeface="Arial" panose="020B0604020202020204" pitchFamily="34" charset="0"/>
              </a:rPr>
              <a:t>Konto jednostki powinno zostać przyłączone do profilu organu prowadzącego</a:t>
            </a:r>
            <a:r>
              <a:rPr lang="pl-PL" sz="2000" dirty="0">
                <a:solidFill>
                  <a:srgbClr val="0070C0"/>
                </a:solidFill>
                <a:latin typeface="Arial" panose="020B0604020202020204" pitchFamily="34" charset="0"/>
                <a:cs typeface="Arial" panose="020B0604020202020204" pitchFamily="34" charset="0"/>
              </a:rPr>
              <a:t>. </a:t>
            </a:r>
          </a:p>
          <a:p>
            <a:pPr>
              <a:lnSpc>
                <a:spcPct val="110000"/>
              </a:lnSpc>
            </a:pPr>
            <a:r>
              <a:rPr lang="pl-PL" sz="2000" b="1" dirty="0">
                <a:solidFill>
                  <a:srgbClr val="0070C0"/>
                </a:solidFill>
                <a:latin typeface="Arial" panose="020B0604020202020204" pitchFamily="34" charset="0"/>
                <a:cs typeface="Arial" panose="020B0604020202020204" pitchFamily="34" charset="0"/>
              </a:rPr>
              <a:t>W przypadku uzupełniania WOD jako jednostka organizacyjna innego podmiotu, pamiętaj o stosownym upoważnieniu do złożenia WOD.</a:t>
            </a:r>
          </a:p>
        </p:txBody>
      </p:sp>
    </p:spTree>
    <p:extLst>
      <p:ext uri="{BB962C8B-B14F-4D97-AF65-F5344CB8AC3E}">
        <p14:creationId xmlns:p14="http://schemas.microsoft.com/office/powerpoint/2010/main" val="1580545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Kryteria formalne (ocena 0/1)</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9696" y="1347614"/>
            <a:ext cx="8229600" cy="3312368"/>
          </a:xfrm>
        </p:spPr>
        <p:txBody>
          <a:bodyPr>
            <a:normAutofit fontScale="92500" lnSpcReduction="20000"/>
          </a:bodyPr>
          <a:lstStyle/>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Uprawnienie do aplikowania o środki w ramach naboru – weryfikacja wnioskodawcy i partnera (jeśli dotyczy).</a:t>
            </a:r>
          </a:p>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Środki sankcyjne wobec podmiotów wspierających działania wojenne Federacji Rosyjskiej - weryfikacja wnioskodawcy, partnera (jeśli dotyczy) oraz podmiotów z nimi powiązanych.</a:t>
            </a:r>
          </a:p>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Potencjał ekonomiczny zapewniający prawidłową realizację projektu wnioskodawcy i partnera (jeśli dotyczy).</a:t>
            </a:r>
          </a:p>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Prawidłowo określona wartość projektu.</a:t>
            </a:r>
          </a:p>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Brak rozwiązania umowy o dofinansowanie z przyczyn wnioskodawcy.</a:t>
            </a: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endParaRPr lang="pl-PL" sz="4800" dirty="0">
              <a:solidFill>
                <a:schemeClr val="tx2">
                  <a:lumMod val="60000"/>
                  <a:lumOff val="40000"/>
                </a:schemeClr>
              </a:solidFill>
              <a:latin typeface="Arial" panose="020B0604020202020204" pitchFamily="34" charset="0"/>
              <a:cs typeface="Arial" panose="020B0604020202020204" pitchFamily="34" charset="0"/>
            </a:endParaRPr>
          </a:p>
          <a:p>
            <a:pPr marL="0" indent="0">
              <a:buNone/>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4262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a:xfrm>
            <a:off x="251520" y="205979"/>
            <a:ext cx="8568952" cy="857250"/>
          </a:xfrm>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Kryteria merytoryczne (ocena 0/1)</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683568" y="1851670"/>
            <a:ext cx="7967228" cy="2016224"/>
          </a:xfrm>
        </p:spPr>
        <p:txBody>
          <a:bodyPr>
            <a:normAutofit/>
          </a:bodyPr>
          <a:lstStyle/>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Zgodność projektu z rozporządzeniem ogólnym.</a:t>
            </a:r>
          </a:p>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Zgodność wniosku z regulaminem.</a:t>
            </a:r>
          </a:p>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Prawidłowo sformułowany cel projektu.</a:t>
            </a:r>
          </a:p>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Uzasadniony udział partnera.</a:t>
            </a: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endParaRPr lang="pl-PL" sz="4800" dirty="0">
              <a:solidFill>
                <a:schemeClr val="tx2">
                  <a:lumMod val="60000"/>
                  <a:lumOff val="40000"/>
                </a:schemeClr>
              </a:solidFill>
              <a:latin typeface="Arial" panose="020B0604020202020204" pitchFamily="34" charset="0"/>
              <a:cs typeface="Arial" panose="020B0604020202020204" pitchFamily="34" charset="0"/>
            </a:endParaRPr>
          </a:p>
          <a:p>
            <a:pPr marL="0" indent="0">
              <a:buNone/>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1592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a:xfrm>
            <a:off x="251520" y="205979"/>
            <a:ext cx="8640960" cy="857250"/>
          </a:xfrm>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Kryteria merytoryczne (punktowe)</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347614"/>
            <a:ext cx="8229600" cy="3312368"/>
          </a:xfrm>
        </p:spPr>
        <p:txBody>
          <a:bodyPr>
            <a:normAutofit fontScale="92500" lnSpcReduction="10000"/>
          </a:bodyPr>
          <a:lstStyle/>
          <a:p>
            <a:pPr marL="0" indent="0">
              <a:buNone/>
            </a:pPr>
            <a:r>
              <a:rPr lang="pl-PL" sz="2400" dirty="0">
                <a:solidFill>
                  <a:srgbClr val="0070C0"/>
                </a:solidFill>
                <a:latin typeface="Arial" panose="020B0604020202020204" pitchFamily="34" charset="0"/>
                <a:cs typeface="Arial" panose="020B0604020202020204" pitchFamily="34" charset="0"/>
              </a:rPr>
              <a:t>5. Grupa docelowa, sytuacja problemowa.</a:t>
            </a:r>
          </a:p>
          <a:p>
            <a:pPr marL="0" indent="0">
              <a:buNone/>
            </a:pPr>
            <a:r>
              <a:rPr lang="pl-PL" sz="2400" dirty="0">
                <a:solidFill>
                  <a:srgbClr val="0070C0"/>
                </a:solidFill>
                <a:latin typeface="Arial" panose="020B0604020202020204" pitchFamily="34" charset="0"/>
                <a:cs typeface="Arial" panose="020B0604020202020204" pitchFamily="34" charset="0"/>
              </a:rPr>
              <a:t>6. Rekrutacja zgodna z potrzebami i możliwościami.</a:t>
            </a:r>
          </a:p>
          <a:p>
            <a:pPr marL="0" indent="0">
              <a:buNone/>
            </a:pPr>
            <a:r>
              <a:rPr lang="pl-PL" sz="2400" dirty="0">
                <a:solidFill>
                  <a:srgbClr val="0070C0"/>
                </a:solidFill>
                <a:latin typeface="Arial" panose="020B0604020202020204" pitchFamily="34" charset="0"/>
                <a:cs typeface="Arial" panose="020B0604020202020204" pitchFamily="34" charset="0"/>
              </a:rPr>
              <a:t>7. Zadania zgodne ze wsparciem.</a:t>
            </a:r>
          </a:p>
          <a:p>
            <a:pPr marL="0" indent="0">
              <a:buNone/>
            </a:pPr>
            <a:r>
              <a:rPr lang="pl-PL" sz="2400" dirty="0">
                <a:solidFill>
                  <a:srgbClr val="0070C0"/>
                </a:solidFill>
                <a:latin typeface="Arial" panose="020B0604020202020204" pitchFamily="34" charset="0"/>
                <a:cs typeface="Arial" panose="020B0604020202020204" pitchFamily="34" charset="0"/>
              </a:rPr>
              <a:t>8. Prawidłowo zaplanowane wskaźniki oraz przyporządkowane poszczególne kwoty ryczałtowe (jeśli dotyczy).</a:t>
            </a:r>
          </a:p>
          <a:p>
            <a:pPr marL="0" indent="0">
              <a:buNone/>
            </a:pPr>
            <a:r>
              <a:rPr lang="pl-PL" sz="2400" dirty="0">
                <a:solidFill>
                  <a:srgbClr val="0070C0"/>
                </a:solidFill>
                <a:latin typeface="Arial" panose="020B0604020202020204" pitchFamily="34" charset="0"/>
                <a:cs typeface="Arial" panose="020B0604020202020204" pitchFamily="34" charset="0"/>
              </a:rPr>
              <a:t>9. Wnioskodawca/ partner(jeśli dotyczy) posiada doświadczenie i potencjał do efektywnej realizacji.</a:t>
            </a:r>
          </a:p>
          <a:p>
            <a:pPr marL="0" indent="0">
              <a:buNone/>
            </a:pPr>
            <a:r>
              <a:rPr lang="pl-PL" sz="2400" dirty="0">
                <a:solidFill>
                  <a:srgbClr val="0070C0"/>
                </a:solidFill>
                <a:latin typeface="Arial" panose="020B0604020202020204" pitchFamily="34" charset="0"/>
                <a:cs typeface="Arial" panose="020B0604020202020204" pitchFamily="34" charset="0"/>
              </a:rPr>
              <a:t>10. Budżet projektu zgodny z zasadami kwalifikowalności.</a:t>
            </a:r>
          </a:p>
          <a:p>
            <a:pPr marL="0" indent="0">
              <a:buNone/>
            </a:pPr>
            <a:r>
              <a:rPr lang="pl-PL" sz="2400" dirty="0">
                <a:solidFill>
                  <a:srgbClr val="0070C0"/>
                </a:solidFill>
                <a:latin typeface="Arial" panose="020B0604020202020204" pitchFamily="34" charset="0"/>
                <a:cs typeface="Arial" panose="020B0604020202020204" pitchFamily="34" charset="0"/>
              </a:rPr>
              <a:t>11. Budżet projektu sporządzony prawidłowo.</a:t>
            </a: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endParaRPr lang="pl-PL" sz="4800" dirty="0">
              <a:solidFill>
                <a:schemeClr val="tx2">
                  <a:lumMod val="60000"/>
                  <a:lumOff val="40000"/>
                </a:schemeClr>
              </a:solidFill>
              <a:latin typeface="Arial" panose="020B0604020202020204" pitchFamily="34" charset="0"/>
              <a:cs typeface="Arial" panose="020B0604020202020204" pitchFamily="34" charset="0"/>
            </a:endParaRPr>
          </a:p>
          <a:p>
            <a:pPr marL="0" indent="0">
              <a:buNone/>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95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Kryteria horyzontalne</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063229"/>
            <a:ext cx="8229600" cy="3380729"/>
          </a:xfrm>
        </p:spPr>
        <p:txBody>
          <a:bodyPr>
            <a:normAutofit fontScale="62500" lnSpcReduction="20000"/>
          </a:bodyPr>
          <a:lstStyle/>
          <a:p>
            <a:pPr marL="457200" indent="-457200">
              <a:lnSpc>
                <a:spcPct val="120000"/>
              </a:lnSpc>
              <a:buAutoNum type="arabicPeriod"/>
            </a:pPr>
            <a:r>
              <a:rPr lang="pl-PL" sz="3000" dirty="0">
                <a:solidFill>
                  <a:srgbClr val="0070C0"/>
                </a:solidFill>
                <a:latin typeface="Arial" panose="020B0604020202020204" pitchFamily="34" charset="0"/>
                <a:cs typeface="Arial" panose="020B0604020202020204" pitchFamily="34" charset="0"/>
              </a:rPr>
              <a:t>Pozytywny wpływ na zasadę równości szans i niedyskryminacji,</a:t>
            </a:r>
            <a:br>
              <a:rPr lang="pl-PL" sz="3000" dirty="0">
                <a:solidFill>
                  <a:srgbClr val="0070C0"/>
                </a:solidFill>
                <a:latin typeface="Arial" panose="020B0604020202020204" pitchFamily="34" charset="0"/>
                <a:cs typeface="Arial" panose="020B0604020202020204" pitchFamily="34" charset="0"/>
              </a:rPr>
            </a:br>
            <a:r>
              <a:rPr lang="pl-PL" sz="3000" dirty="0">
                <a:solidFill>
                  <a:srgbClr val="0070C0"/>
                </a:solidFill>
                <a:latin typeface="Arial" panose="020B0604020202020204" pitchFamily="34" charset="0"/>
                <a:cs typeface="Arial" panose="020B0604020202020204" pitchFamily="34" charset="0"/>
              </a:rPr>
              <a:t>w tym dostępności dla </a:t>
            </a:r>
            <a:r>
              <a:rPr lang="pl-PL" sz="3000" dirty="0" err="1">
                <a:solidFill>
                  <a:srgbClr val="0070C0"/>
                </a:solidFill>
                <a:latin typeface="Arial" panose="020B0604020202020204" pitchFamily="34" charset="0"/>
                <a:cs typeface="Arial" panose="020B0604020202020204" pitchFamily="34" charset="0"/>
              </a:rPr>
              <a:t>OzN</a:t>
            </a:r>
            <a:r>
              <a:rPr lang="pl-PL" sz="3000" dirty="0">
                <a:solidFill>
                  <a:srgbClr val="0070C0"/>
                </a:solidFill>
                <a:latin typeface="Arial" panose="020B0604020202020204" pitchFamily="34" charset="0"/>
                <a:cs typeface="Arial" panose="020B0604020202020204" pitchFamily="34" charset="0"/>
              </a:rPr>
              <a:t>.</a:t>
            </a:r>
          </a:p>
          <a:p>
            <a:pPr marL="457200" indent="-457200">
              <a:lnSpc>
                <a:spcPct val="120000"/>
              </a:lnSpc>
              <a:buAutoNum type="arabicPeriod"/>
            </a:pPr>
            <a:r>
              <a:rPr lang="pl-PL" sz="3000" dirty="0">
                <a:solidFill>
                  <a:srgbClr val="0070C0"/>
                </a:solidFill>
                <a:latin typeface="Arial" panose="020B0604020202020204" pitchFamily="34" charset="0"/>
                <a:cs typeface="Arial" panose="020B0604020202020204" pitchFamily="34" charset="0"/>
              </a:rPr>
              <a:t>Zgodność ze standardem minimum zasady równości kobiet </a:t>
            </a:r>
            <a:br>
              <a:rPr lang="pl-PL" sz="3000" dirty="0">
                <a:solidFill>
                  <a:srgbClr val="0070C0"/>
                </a:solidFill>
                <a:latin typeface="Arial" panose="020B0604020202020204" pitchFamily="34" charset="0"/>
                <a:cs typeface="Arial" panose="020B0604020202020204" pitchFamily="34" charset="0"/>
              </a:rPr>
            </a:br>
            <a:r>
              <a:rPr lang="pl-PL" sz="3000" dirty="0">
                <a:solidFill>
                  <a:srgbClr val="0070C0"/>
                </a:solidFill>
                <a:latin typeface="Arial" panose="020B0604020202020204" pitchFamily="34" charset="0"/>
                <a:cs typeface="Arial" panose="020B0604020202020204" pitchFamily="34" charset="0"/>
              </a:rPr>
              <a:t>i mężczyzn.</a:t>
            </a:r>
          </a:p>
          <a:p>
            <a:pPr marL="457200" indent="-457200">
              <a:lnSpc>
                <a:spcPct val="120000"/>
              </a:lnSpc>
              <a:buAutoNum type="arabicPeriod"/>
            </a:pPr>
            <a:r>
              <a:rPr lang="pl-PL" sz="3000" dirty="0">
                <a:solidFill>
                  <a:srgbClr val="0070C0"/>
                </a:solidFill>
                <a:latin typeface="Arial" panose="020B0604020202020204" pitchFamily="34" charset="0"/>
                <a:cs typeface="Arial" panose="020B0604020202020204" pitchFamily="34" charset="0"/>
              </a:rPr>
              <a:t>Zgodność z Kartą Praw Podstawowych UE.</a:t>
            </a:r>
          </a:p>
          <a:p>
            <a:pPr marL="457200" indent="-457200">
              <a:lnSpc>
                <a:spcPct val="120000"/>
              </a:lnSpc>
              <a:buAutoNum type="arabicPeriod"/>
            </a:pPr>
            <a:r>
              <a:rPr lang="pl-PL" sz="3000" dirty="0">
                <a:solidFill>
                  <a:srgbClr val="0070C0"/>
                </a:solidFill>
                <a:latin typeface="Arial" panose="020B0604020202020204" pitchFamily="34" charset="0"/>
                <a:cs typeface="Arial" panose="020B0604020202020204" pitchFamily="34" charset="0"/>
              </a:rPr>
              <a:t>Zgodność z Konwencją o Prawach Osób Niepełnosprawnych.</a:t>
            </a:r>
          </a:p>
          <a:p>
            <a:pPr marL="457200" indent="-457200">
              <a:lnSpc>
                <a:spcPct val="120000"/>
              </a:lnSpc>
              <a:buAutoNum type="arabicPeriod"/>
            </a:pPr>
            <a:r>
              <a:rPr lang="pl-PL" sz="3000" dirty="0">
                <a:solidFill>
                  <a:srgbClr val="0070C0"/>
                </a:solidFill>
                <a:latin typeface="Arial" panose="020B0604020202020204" pitchFamily="34" charset="0"/>
                <a:cs typeface="Arial" panose="020B0604020202020204" pitchFamily="34" charset="0"/>
              </a:rPr>
              <a:t>Zgodność z zasadą zrównoważonego rozwoju.</a:t>
            </a:r>
          </a:p>
          <a:p>
            <a:pPr marL="457200" indent="-457200">
              <a:lnSpc>
                <a:spcPct val="120000"/>
              </a:lnSpc>
              <a:buAutoNum type="arabicPeriod"/>
            </a:pPr>
            <a:r>
              <a:rPr lang="pl-PL" sz="3000" dirty="0">
                <a:solidFill>
                  <a:srgbClr val="0070C0"/>
                </a:solidFill>
                <a:latin typeface="Arial" panose="020B0604020202020204" pitchFamily="34" charset="0"/>
                <a:cs typeface="Arial" panose="020B0604020202020204" pitchFamily="34" charset="0"/>
              </a:rPr>
              <a:t>Działania przyczyniające się do eliminacji nierównego traktowania</a:t>
            </a:r>
            <a:br>
              <a:rPr lang="pl-PL" sz="3000" dirty="0">
                <a:solidFill>
                  <a:srgbClr val="0070C0"/>
                </a:solidFill>
                <a:latin typeface="Arial" panose="020B0604020202020204" pitchFamily="34" charset="0"/>
                <a:cs typeface="Arial" panose="020B0604020202020204" pitchFamily="34" charset="0"/>
              </a:rPr>
            </a:br>
            <a:r>
              <a:rPr lang="pl-PL" sz="3000" dirty="0">
                <a:solidFill>
                  <a:srgbClr val="0070C0"/>
                </a:solidFill>
                <a:latin typeface="Arial" panose="020B0604020202020204" pitchFamily="34" charset="0"/>
                <a:cs typeface="Arial" panose="020B0604020202020204" pitchFamily="34" charset="0"/>
              </a:rPr>
              <a:t>ze względu na przynależność do wielu dyskryminowanych grup jednocześnie.</a:t>
            </a: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endParaRPr lang="pl-PL" sz="4800" dirty="0">
              <a:solidFill>
                <a:schemeClr val="tx2">
                  <a:lumMod val="60000"/>
                  <a:lumOff val="40000"/>
                </a:schemeClr>
              </a:solidFill>
              <a:latin typeface="Arial" panose="020B0604020202020204" pitchFamily="34" charset="0"/>
              <a:cs typeface="Arial" panose="020B0604020202020204" pitchFamily="34" charset="0"/>
            </a:endParaRPr>
          </a:p>
          <a:p>
            <a:pPr marL="0" indent="0">
              <a:buNone/>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5166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4000" b="1" dirty="0">
                <a:solidFill>
                  <a:srgbClr val="0070C0"/>
                </a:solidFill>
                <a:latin typeface="Arial" panose="020B0604020202020204" pitchFamily="34" charset="0"/>
                <a:cs typeface="Arial" panose="020B0604020202020204" pitchFamily="34" charset="0"/>
              </a:rPr>
              <a:t>Cel Działania FESL.05.11</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349188" y="1419622"/>
            <a:ext cx="8445624" cy="2952328"/>
          </a:xfrm>
        </p:spPr>
        <p:txBody>
          <a:bodyPr>
            <a:normAutofit/>
          </a:bodyPr>
          <a:lstStyle/>
          <a:p>
            <a:pPr>
              <a:lnSpc>
                <a:spcPct val="120000"/>
              </a:lnSpc>
            </a:pPr>
            <a:r>
              <a:rPr lang="pl-PL" sz="2400" dirty="0">
                <a:latin typeface="Arial" panose="020B0604020202020204" pitchFamily="34" charset="0"/>
                <a:cs typeface="Arial" panose="020B0604020202020204" pitchFamily="34" charset="0"/>
              </a:rPr>
              <a:t>poprawa sytuacji kobiet na rynku pracy i wprowadzenie lepszej równowagi między życiem zawodowym</a:t>
            </a:r>
            <a:br>
              <a:rPr lang="pl-PL" sz="2400" dirty="0">
                <a:latin typeface="Arial" panose="020B0604020202020204" pitchFamily="34" charset="0"/>
                <a:cs typeface="Arial" panose="020B0604020202020204" pitchFamily="34" charset="0"/>
              </a:rPr>
            </a:br>
            <a:r>
              <a:rPr lang="pl-PL" sz="2400" dirty="0">
                <a:latin typeface="Arial" panose="020B0604020202020204" pitchFamily="34" charset="0"/>
                <a:cs typeface="Arial" panose="020B0604020202020204" pitchFamily="34" charset="0"/>
              </a:rPr>
              <a:t>a prywatnym (</a:t>
            </a:r>
            <a:r>
              <a:rPr lang="pl-PL" sz="2400" dirty="0" err="1">
                <a:latin typeface="Arial" panose="020B0604020202020204" pitchFamily="34" charset="0"/>
                <a:cs typeface="Arial" panose="020B0604020202020204" pitchFamily="34" charset="0"/>
              </a:rPr>
              <a:t>work</a:t>
            </a:r>
            <a:r>
              <a:rPr lang="pl-PL" sz="2400" dirty="0">
                <a:latin typeface="Arial" panose="020B0604020202020204" pitchFamily="34" charset="0"/>
                <a:cs typeface="Arial" panose="020B0604020202020204" pitchFamily="34" charset="0"/>
              </a:rPr>
              <a:t>-life </a:t>
            </a:r>
            <a:r>
              <a:rPr lang="pl-PL" sz="2400" dirty="0" err="1">
                <a:latin typeface="Arial" panose="020B0604020202020204" pitchFamily="34" charset="0"/>
                <a:cs typeface="Arial" panose="020B0604020202020204" pitchFamily="34" charset="0"/>
              </a:rPr>
              <a:t>balance</a:t>
            </a:r>
            <a:r>
              <a:rPr lang="pl-PL" sz="2400" dirty="0">
                <a:latin typeface="Arial" panose="020B0604020202020204" pitchFamily="34" charset="0"/>
                <a:cs typeface="Arial" panose="020B0604020202020204" pitchFamily="34" charset="0"/>
              </a:rPr>
              <a:t>) - bez względu na to,</a:t>
            </a:r>
            <a:br>
              <a:rPr lang="pl-PL" sz="2400" dirty="0">
                <a:latin typeface="Arial" panose="020B0604020202020204" pitchFamily="34" charset="0"/>
                <a:cs typeface="Arial" panose="020B0604020202020204" pitchFamily="34" charset="0"/>
              </a:rPr>
            </a:br>
            <a:r>
              <a:rPr lang="pl-PL" sz="2400" dirty="0">
                <a:latin typeface="Arial" panose="020B0604020202020204" pitchFamily="34" charset="0"/>
                <a:cs typeface="Arial" panose="020B0604020202020204" pitchFamily="34" charset="0"/>
              </a:rPr>
              <a:t>czy rodzic jest kobietą czy mężczyzną;</a:t>
            </a:r>
          </a:p>
          <a:p>
            <a:pPr>
              <a:lnSpc>
                <a:spcPct val="120000"/>
              </a:lnSpc>
            </a:pPr>
            <a:r>
              <a:rPr lang="pl-PL" sz="2400" dirty="0">
                <a:latin typeface="Arial" panose="020B0604020202020204" pitchFamily="34" charset="0"/>
                <a:cs typeface="Arial" panose="020B0604020202020204" pitchFamily="34" charset="0"/>
              </a:rPr>
              <a:t>działania eliminujące dyskryminację</a:t>
            </a:r>
            <a:br>
              <a:rPr lang="pl-PL" sz="2400" dirty="0">
                <a:latin typeface="Arial" panose="020B0604020202020204" pitchFamily="34" charset="0"/>
                <a:cs typeface="Arial" panose="020B0604020202020204" pitchFamily="34" charset="0"/>
              </a:rPr>
            </a:br>
            <a:r>
              <a:rPr lang="pl-PL" sz="2400" dirty="0">
                <a:latin typeface="Arial" panose="020B0604020202020204" pitchFamily="34" charset="0"/>
                <a:cs typeface="Arial" panose="020B0604020202020204" pitchFamily="34" charset="0"/>
              </a:rPr>
              <a:t>w miejscu pracy.</a:t>
            </a:r>
            <a:endParaRPr lang="pl-PL" sz="2400" b="1" dirty="0">
              <a:solidFill>
                <a:srgbClr val="0070C0"/>
              </a:solidFill>
              <a:latin typeface="Arial" panose="020B0604020202020204" pitchFamily="34" charset="0"/>
              <a:cs typeface="Arial" panose="020B0604020202020204" pitchFamily="34" charset="0"/>
            </a:endParaRPr>
          </a:p>
        </p:txBody>
      </p:sp>
      <p:sp>
        <p:nvSpPr>
          <p:cNvPr id="5" name="Owal 4" descr="Scales of Justice">
            <a:extLst>
              <a:ext uri="{FF2B5EF4-FFF2-40B4-BE49-F238E27FC236}">
                <a16:creationId xmlns:a16="http://schemas.microsoft.com/office/drawing/2014/main" id="{51A1E1B4-98FF-4F27-8223-80F8850F5BB6}"/>
              </a:ext>
            </a:extLst>
          </p:cNvPr>
          <p:cNvSpPr/>
          <p:nvPr/>
        </p:nvSpPr>
        <p:spPr>
          <a:xfrm>
            <a:off x="6300192" y="2895786"/>
            <a:ext cx="1390762" cy="1390762"/>
          </a:xfrm>
          <a:prstGeom prst="ellipse">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ysClr val="window" lastClr="FFFFFF">
                <a:hueOff val="0"/>
                <a:satOff val="0"/>
                <a:lumOff val="0"/>
                <a:alphaOff val="0"/>
              </a:sysClr>
            </a:solidFill>
            <a:prstDash val="solid"/>
          </a:ln>
          <a:effectLst/>
        </p:spPr>
        <p:txBody>
          <a:bodyPr/>
          <a:lstStyle/>
          <a:p>
            <a:endParaRPr lang="pl-PL"/>
          </a:p>
        </p:txBody>
      </p:sp>
    </p:spTree>
    <p:extLst>
      <p:ext uri="{BB962C8B-B14F-4D97-AF65-F5344CB8AC3E}">
        <p14:creationId xmlns:p14="http://schemas.microsoft.com/office/powerpoint/2010/main" val="3440285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negocjacyjne</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923678"/>
            <a:ext cx="8229600" cy="2520280"/>
          </a:xfrm>
        </p:spPr>
        <p:txBody>
          <a:bodyPr>
            <a:normAutofit/>
          </a:bodyPr>
          <a:lstStyle/>
          <a:p>
            <a:pPr marL="0" indent="0" algn="ctr">
              <a:buNone/>
            </a:pPr>
            <a:r>
              <a:rPr lang="pl-PL" sz="3600" dirty="0">
                <a:solidFill>
                  <a:srgbClr val="0070C0"/>
                </a:solidFill>
                <a:latin typeface="Arial" panose="020B0604020202020204" pitchFamily="34" charset="0"/>
                <a:cs typeface="Arial" panose="020B0604020202020204" pitchFamily="34" charset="0"/>
              </a:rPr>
              <a:t>Projekt spełnia warunki negocjacyjne postawione przez oceniających, </a:t>
            </a:r>
            <a:br>
              <a:rPr lang="pl-PL" sz="3600" dirty="0">
                <a:solidFill>
                  <a:srgbClr val="0070C0"/>
                </a:solidFill>
                <a:latin typeface="Arial" panose="020B0604020202020204" pitchFamily="34" charset="0"/>
                <a:cs typeface="Arial" panose="020B0604020202020204" pitchFamily="34" charset="0"/>
              </a:rPr>
            </a:br>
            <a:r>
              <a:rPr lang="pl-PL" sz="3600" dirty="0">
                <a:solidFill>
                  <a:srgbClr val="0070C0"/>
                </a:solidFill>
                <a:latin typeface="Arial" panose="020B0604020202020204" pitchFamily="34" charset="0"/>
                <a:cs typeface="Arial" panose="020B0604020202020204" pitchFamily="34" charset="0"/>
              </a:rPr>
              <a:t>przewodniczącego KOP lub wynikające z ustaleń podjętych w toku negocjacji</a:t>
            </a:r>
          </a:p>
          <a:p>
            <a:pPr marL="0" indent="0" algn="ctr">
              <a:buNone/>
            </a:pPr>
            <a:endParaRPr lang="pl-PL" sz="4800" dirty="0">
              <a:solidFill>
                <a:schemeClr val="tx2">
                  <a:lumMod val="60000"/>
                  <a:lumOff val="40000"/>
                </a:schemeClr>
              </a:solidFill>
              <a:latin typeface="Arial" panose="020B0604020202020204" pitchFamily="34" charset="0"/>
              <a:cs typeface="Arial" panose="020B0604020202020204" pitchFamily="34" charset="0"/>
            </a:endParaRPr>
          </a:p>
          <a:p>
            <a:pPr marL="0" indent="0">
              <a:buNone/>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1163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1</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275606"/>
            <a:ext cx="8229600" cy="3384376"/>
          </a:xfrm>
        </p:spPr>
        <p:txBody>
          <a:bodyPr>
            <a:normAutofit fontScale="25000" lnSpcReduction="20000"/>
          </a:bodyPr>
          <a:lstStyle/>
          <a:p>
            <a:pPr marL="0" indent="0" algn="ctr">
              <a:buNone/>
            </a:pPr>
            <a:r>
              <a:rPr lang="pl-PL" sz="7200" dirty="0">
                <a:solidFill>
                  <a:srgbClr val="0070C0"/>
                </a:solidFill>
                <a:latin typeface="Arial" panose="020B0604020202020204" pitchFamily="34" charset="0"/>
                <a:cs typeface="Arial" panose="020B0604020202020204" pitchFamily="34" charset="0"/>
              </a:rPr>
              <a:t>Typ projektu </a:t>
            </a:r>
          </a:p>
          <a:p>
            <a:pPr marL="0" indent="0" algn="ctr">
              <a:buNone/>
            </a:pPr>
            <a:endParaRPr lang="pl-PL" sz="7200" dirty="0">
              <a:solidFill>
                <a:srgbClr val="0070C0"/>
              </a:solidFill>
              <a:latin typeface="Arial" panose="020B0604020202020204" pitchFamily="34" charset="0"/>
              <a:cs typeface="Arial" panose="020B0604020202020204" pitchFamily="34" charset="0"/>
            </a:endParaRPr>
          </a:p>
          <a:p>
            <a:pPr marL="0" indent="0">
              <a:buNone/>
            </a:pPr>
            <a:r>
              <a:rPr lang="pl-PL" sz="7200" dirty="0">
                <a:solidFill>
                  <a:srgbClr val="0070C0"/>
                </a:solidFill>
                <a:latin typeface="Arial" panose="020B0604020202020204" pitchFamily="34" charset="0"/>
                <a:cs typeface="Arial" panose="020B0604020202020204" pitchFamily="34" charset="0"/>
              </a:rPr>
              <a:t>Wnioskodawca określa, do jakiego typu należy projekt. Dopuszczalny jest wyłącznie wybór jednego typu projektu.</a:t>
            </a:r>
          </a:p>
          <a:p>
            <a:pPr marL="0" indent="0">
              <a:buNone/>
            </a:pPr>
            <a:endParaRPr lang="pl-PL" sz="7200" dirty="0">
              <a:solidFill>
                <a:srgbClr val="0070C0"/>
              </a:solidFill>
              <a:latin typeface="Arial" panose="020B0604020202020204" pitchFamily="34" charset="0"/>
              <a:cs typeface="Arial" panose="020B0604020202020204" pitchFamily="34" charset="0"/>
            </a:endParaRPr>
          </a:p>
          <a:p>
            <a:pPr algn="just"/>
            <a:r>
              <a:rPr lang="pl-PL" sz="7200" dirty="0">
                <a:solidFill>
                  <a:srgbClr val="0070C0"/>
                </a:solidFill>
                <a:latin typeface="Arial" panose="020B0604020202020204" pitchFamily="34" charset="0"/>
                <a:cs typeface="Arial" panose="020B0604020202020204" pitchFamily="34" charset="0"/>
              </a:rPr>
              <a:t>Typ 1: 	Szkolenia dla przedsiębiorców i ich pracowników przy wykorzystaniu systemu popytowego w oparciu o BUR</a:t>
            </a:r>
          </a:p>
          <a:p>
            <a:pPr marL="0" indent="0" algn="just">
              <a:buNone/>
            </a:pPr>
            <a:r>
              <a:rPr lang="pl-PL" sz="7200" dirty="0">
                <a:solidFill>
                  <a:srgbClr val="0070C0"/>
                </a:solidFill>
                <a:latin typeface="Arial" panose="020B0604020202020204" pitchFamily="34" charset="0"/>
                <a:cs typeface="Arial" panose="020B0604020202020204" pitchFamily="34" charset="0"/>
              </a:rPr>
              <a:t> </a:t>
            </a:r>
          </a:p>
          <a:p>
            <a:pPr algn="just"/>
            <a:r>
              <a:rPr lang="pl-PL" sz="7200" dirty="0">
                <a:solidFill>
                  <a:srgbClr val="0070C0"/>
                </a:solidFill>
                <a:latin typeface="Arial" panose="020B0604020202020204" pitchFamily="34" charset="0"/>
                <a:cs typeface="Arial" panose="020B0604020202020204" pitchFamily="34" charset="0"/>
              </a:rPr>
              <a:t>Typ 2: 	Szkolenia dla pracowników jednostek samorządu terytorialnego  realizowane poza BUR ale zgodne ze zidentyfikowanymi potrzebami w ramach podmiotowego systemu finansowania</a:t>
            </a:r>
          </a:p>
          <a:p>
            <a:pPr marL="0" indent="0" algn="just">
              <a:buNone/>
            </a:pPr>
            <a:endParaRPr lang="pl-PL" sz="7200" dirty="0">
              <a:solidFill>
                <a:srgbClr val="0070C0"/>
              </a:solidFill>
              <a:latin typeface="Arial" panose="020B0604020202020204" pitchFamily="34" charset="0"/>
              <a:cs typeface="Arial" panose="020B0604020202020204" pitchFamily="34" charset="0"/>
            </a:endParaRPr>
          </a:p>
          <a:p>
            <a:pPr algn="just"/>
            <a:r>
              <a:rPr lang="pl-PL" sz="7200" dirty="0">
                <a:solidFill>
                  <a:srgbClr val="0070C0"/>
                </a:solidFill>
                <a:latin typeface="Arial" panose="020B0604020202020204" pitchFamily="34" charset="0"/>
                <a:cs typeface="Arial" panose="020B0604020202020204" pitchFamily="34" charset="0"/>
              </a:rPr>
              <a:t>Typ 3: 	Szkolenia i doradztwo psychologiczne dla osób powracających na rynek pracy po przerwie związanej z opieką nad dzieckiem/osobą potrzebującą wsparcia w codziennym funkcjonowaniu</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75829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2</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131591"/>
            <a:ext cx="8579296" cy="3805930"/>
          </a:xfrm>
        </p:spPr>
        <p:txBody>
          <a:bodyPr>
            <a:normAutofit fontScale="40000" lnSpcReduction="20000"/>
          </a:bodyPr>
          <a:lstStyle/>
          <a:p>
            <a:pPr marL="0" indent="0" algn="ctr">
              <a:buNone/>
            </a:pPr>
            <a:r>
              <a:rPr lang="pl-PL" sz="4000" dirty="0">
                <a:solidFill>
                  <a:srgbClr val="0070C0"/>
                </a:solidFill>
                <a:latin typeface="Arial" panose="020B0604020202020204" pitchFamily="34" charset="0"/>
                <a:cs typeface="Arial" panose="020B0604020202020204" pitchFamily="34" charset="0"/>
              </a:rPr>
              <a:t>Grupa docelowa </a:t>
            </a:r>
          </a:p>
          <a:p>
            <a:pPr marL="0" indent="0" algn="ctr">
              <a:buNone/>
            </a:pPr>
            <a:r>
              <a:rPr lang="pl-PL" sz="4000" dirty="0">
                <a:solidFill>
                  <a:srgbClr val="0070C0"/>
                </a:solidFill>
                <a:latin typeface="Arial" panose="020B0604020202020204" pitchFamily="34" charset="0"/>
                <a:cs typeface="Arial" panose="020B0604020202020204" pitchFamily="34" charset="0"/>
              </a:rPr>
              <a:t>(dotyczy typu </a:t>
            </a:r>
            <a:r>
              <a:rPr lang="pl-PL" sz="4000">
                <a:solidFill>
                  <a:srgbClr val="0070C0"/>
                </a:solidFill>
                <a:latin typeface="Arial" panose="020B0604020202020204" pitchFamily="34" charset="0"/>
                <a:cs typeface="Arial" panose="020B0604020202020204" pitchFamily="34" charset="0"/>
              </a:rPr>
              <a:t>1)</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a:p>
            <a:pPr algn="just"/>
            <a:r>
              <a:rPr lang="pl-PL" sz="4000" dirty="0">
                <a:solidFill>
                  <a:srgbClr val="0070C0"/>
                </a:solidFill>
                <a:latin typeface="Arial" panose="020B0604020202020204" pitchFamily="34" charset="0"/>
                <a:cs typeface="Arial" panose="020B0604020202020204" pitchFamily="34" charset="0"/>
              </a:rPr>
              <a:t>Weryfikacji podlega, czy wsparcie jest skierowane do przedsiębiorców i pracowników (mikro, małych i średnich) w zakresie usług rozwojowych poprzez rozwój umiejętności/kompetencji/kwalifikacji. MŚP prowadzą działalność gospodarczą na obszarze województwa </a:t>
            </a:r>
            <a:r>
              <a:rPr lang="pl-PL" sz="4000" dirty="0" err="1">
                <a:solidFill>
                  <a:srgbClr val="0070C0"/>
                </a:solidFill>
                <a:latin typeface="Arial" panose="020B0604020202020204" pitchFamily="34" charset="0"/>
                <a:cs typeface="Arial" panose="020B0604020202020204" pitchFamily="34" charset="0"/>
              </a:rPr>
              <a:t>śląskiego.</a:t>
            </a:r>
            <a:endParaRPr lang="pl-PL" sz="4000" dirty="0">
              <a:solidFill>
                <a:srgbClr val="0070C0"/>
              </a:solidFill>
              <a:latin typeface="Arial" panose="020B0604020202020204" pitchFamily="34" charset="0"/>
              <a:cs typeface="Arial" panose="020B0604020202020204" pitchFamily="34" charset="0"/>
            </a:endParaRPr>
          </a:p>
          <a:p>
            <a:pPr algn="just"/>
            <a:r>
              <a:rPr lang="pl-PL" sz="4000" dirty="0">
                <a:solidFill>
                  <a:srgbClr val="0070C0"/>
                </a:solidFill>
                <a:latin typeface="Arial" panose="020B0604020202020204" pitchFamily="34" charset="0"/>
                <a:cs typeface="Arial" panose="020B0604020202020204" pitchFamily="34" charset="0"/>
              </a:rPr>
              <a:t>Wsparcie ma charakter popytowy, co oznacza, że przedsiębiorca sam poszukuje i wybiera usługę rozwojową zgodnie z potrzebami rozwojowymi. Decyduje tym samym o terminie oraz wykonawcy usługi rozwojowej. </a:t>
            </a:r>
          </a:p>
          <a:p>
            <a:pPr marL="0" indent="0" algn="just">
              <a:buNone/>
            </a:pPr>
            <a:r>
              <a:rPr lang="pl-PL" sz="4000" dirty="0">
                <a:solidFill>
                  <a:srgbClr val="0070C0"/>
                </a:solidFill>
                <a:latin typeface="Arial" panose="020B0604020202020204" pitchFamily="34" charset="0"/>
                <a:cs typeface="Arial" panose="020B0604020202020204" pitchFamily="34" charset="0"/>
              </a:rPr>
              <a:t> </a:t>
            </a:r>
          </a:p>
          <a:p>
            <a:pPr algn="just"/>
            <a:r>
              <a:rPr lang="pl-PL" sz="4000" dirty="0">
                <a:solidFill>
                  <a:srgbClr val="0070C0"/>
                </a:solidFill>
                <a:latin typeface="Arial" panose="020B0604020202020204" pitchFamily="34" charset="0"/>
                <a:cs typeface="Arial" panose="020B0604020202020204" pitchFamily="34" charset="0"/>
              </a:rPr>
              <a:t>Zakres merytoryczny usługi musi dotyczyć szkoleń i doradztwa z zakresu zarządzania zasobami ludzkimi i prawa pracy, w kontekście równości szans kobiet i mężczyzn oraz zarządzania różnorodnością, równouprawnienia na rynku pracy, zapewnienia większej równowagi między życiem zawodowym a prywatnym, przełamywania stereotypów związanych z płcią oraz zapobiegania dyskryminacji na rynku pracy. </a:t>
            </a:r>
          </a:p>
          <a:p>
            <a:pPr algn="just"/>
            <a:r>
              <a:rPr lang="pl-PL" sz="4000" dirty="0">
                <a:solidFill>
                  <a:srgbClr val="0070C0"/>
                </a:solidFill>
                <a:latin typeface="Arial" panose="020B0604020202020204" pitchFamily="34" charset="0"/>
                <a:cs typeface="Arial" panose="020B0604020202020204" pitchFamily="34" charset="0"/>
              </a:rPr>
              <a:t>Ze wsparcia nie może skorzystać pracownik wnioskodawcy lub partnera.</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4607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3</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68988" y="1347613"/>
            <a:ext cx="8351484" cy="3384377"/>
          </a:xfrm>
        </p:spPr>
        <p:txBody>
          <a:bodyPr>
            <a:normAutofit/>
          </a:bodyPr>
          <a:lstStyle/>
          <a:p>
            <a:pPr marL="0" indent="0" algn="ctr">
              <a:buNone/>
            </a:pPr>
            <a:r>
              <a:rPr lang="pl-PL" sz="4000" dirty="0">
                <a:solidFill>
                  <a:srgbClr val="0070C0"/>
                </a:solidFill>
                <a:latin typeface="Arial" panose="020B0604020202020204" pitchFamily="34" charset="0"/>
                <a:cs typeface="Arial" panose="020B0604020202020204" pitchFamily="34" charset="0"/>
              </a:rPr>
              <a:t>Grupa docelowa</a:t>
            </a:r>
          </a:p>
          <a:p>
            <a:pPr marL="0" indent="0" algn="ctr">
              <a:buNone/>
            </a:pPr>
            <a:r>
              <a:rPr lang="pl-PL" sz="4000" dirty="0">
                <a:solidFill>
                  <a:srgbClr val="0070C0"/>
                </a:solidFill>
                <a:latin typeface="Arial" panose="020B0604020202020204" pitchFamily="34" charset="0"/>
                <a:cs typeface="Arial" panose="020B0604020202020204" pitchFamily="34" charset="0"/>
              </a:rPr>
              <a:t>(dotyczy typu nr 2)</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64402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4</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923678"/>
            <a:ext cx="8229600" cy="2376264"/>
          </a:xfrm>
        </p:spPr>
        <p:txBody>
          <a:bodyPr>
            <a:normAutofit/>
          </a:bodyPr>
          <a:lstStyle/>
          <a:p>
            <a:pPr marL="0" indent="0" algn="ctr">
              <a:buNone/>
            </a:pPr>
            <a:r>
              <a:rPr lang="pl-PL" sz="4000" dirty="0">
                <a:solidFill>
                  <a:srgbClr val="0070C0"/>
                </a:solidFill>
                <a:latin typeface="Arial" panose="020B0604020202020204" pitchFamily="34" charset="0"/>
                <a:cs typeface="Arial" panose="020B0604020202020204" pitchFamily="34" charset="0"/>
              </a:rPr>
              <a:t>Grupa docelowa</a:t>
            </a:r>
          </a:p>
          <a:p>
            <a:pPr marL="0" indent="0" algn="ctr">
              <a:buNone/>
            </a:pPr>
            <a:r>
              <a:rPr lang="pl-PL" sz="4000" dirty="0">
                <a:solidFill>
                  <a:srgbClr val="0070C0"/>
                </a:solidFill>
                <a:latin typeface="Arial" panose="020B0604020202020204" pitchFamily="34" charset="0"/>
                <a:cs typeface="Arial" panose="020B0604020202020204" pitchFamily="34" charset="0"/>
              </a:rPr>
              <a:t>(dotyczy typu nr 3)</a:t>
            </a:r>
          </a:p>
        </p:txBody>
      </p:sp>
    </p:spTree>
    <p:extLst>
      <p:ext uri="{BB962C8B-B14F-4D97-AF65-F5344CB8AC3E}">
        <p14:creationId xmlns:p14="http://schemas.microsoft.com/office/powerpoint/2010/main" val="12095616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5</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779662"/>
            <a:ext cx="8229600" cy="2376264"/>
          </a:xfrm>
        </p:spPr>
        <p:txBody>
          <a:bodyPr>
            <a:normAutofit/>
          </a:bodyPr>
          <a:lstStyle/>
          <a:p>
            <a:pPr marL="0" indent="0" algn="ctr">
              <a:buNone/>
            </a:pPr>
            <a:r>
              <a:rPr lang="pl-PL" sz="4000" dirty="0">
                <a:solidFill>
                  <a:srgbClr val="0070C0"/>
                </a:solidFill>
                <a:latin typeface="Arial" panose="020B0604020202020204" pitchFamily="34" charset="0"/>
                <a:cs typeface="Arial" panose="020B0604020202020204" pitchFamily="34" charset="0"/>
              </a:rPr>
              <a:t>Zasady wsparcia</a:t>
            </a:r>
          </a:p>
          <a:p>
            <a:pPr marL="0" indent="0" algn="ctr">
              <a:buNone/>
            </a:pPr>
            <a:r>
              <a:rPr lang="pl-PL" sz="4000" dirty="0">
                <a:solidFill>
                  <a:srgbClr val="0070C0"/>
                </a:solidFill>
                <a:latin typeface="Arial" panose="020B0604020202020204" pitchFamily="34" charset="0"/>
                <a:cs typeface="Arial" panose="020B0604020202020204" pitchFamily="34" charset="0"/>
              </a:rPr>
              <a:t>(dotyczy typu 3)</a:t>
            </a:r>
          </a:p>
        </p:txBody>
      </p:sp>
    </p:spTree>
    <p:extLst>
      <p:ext uri="{BB962C8B-B14F-4D97-AF65-F5344CB8AC3E}">
        <p14:creationId xmlns:p14="http://schemas.microsoft.com/office/powerpoint/2010/main" val="2917720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6</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131590"/>
            <a:ext cx="8229600" cy="3600401"/>
          </a:xfrm>
        </p:spPr>
        <p:txBody>
          <a:bodyPr>
            <a:normAutofit lnSpcReduction="10000"/>
          </a:bodyPr>
          <a:lstStyle/>
          <a:p>
            <a:pPr marL="0" indent="0" algn="ctr">
              <a:buNone/>
            </a:pPr>
            <a:r>
              <a:rPr lang="pl-PL" sz="3600" dirty="0">
                <a:solidFill>
                  <a:srgbClr val="0070C0"/>
                </a:solidFill>
                <a:latin typeface="Arial" panose="020B0604020202020204" pitchFamily="34" charset="0"/>
                <a:cs typeface="Arial" panose="020B0604020202020204" pitchFamily="34" charset="0"/>
              </a:rPr>
              <a:t>Usługi rozwojowe są realizowane </a:t>
            </a:r>
          </a:p>
          <a:p>
            <a:pPr marL="0" indent="0" algn="ctr">
              <a:buNone/>
            </a:pPr>
            <a:r>
              <a:rPr lang="pl-PL" sz="3600" dirty="0">
                <a:solidFill>
                  <a:srgbClr val="0070C0"/>
                </a:solidFill>
                <a:latin typeface="Arial" panose="020B0604020202020204" pitchFamily="34" charset="0"/>
                <a:cs typeface="Arial" panose="020B0604020202020204" pitchFamily="34" charset="0"/>
              </a:rPr>
              <a:t>w ramach Podmiotowego systemu finansowania usług rozwojowych (PSF) z wykorzystaniem Bazy usług rozwojowych (BUR)</a:t>
            </a:r>
          </a:p>
          <a:p>
            <a:pPr marL="0" indent="0" algn="ctr">
              <a:buNone/>
            </a:pPr>
            <a:r>
              <a:rPr lang="pl-PL" sz="3600" dirty="0">
                <a:solidFill>
                  <a:srgbClr val="0070C0"/>
                </a:solidFill>
                <a:latin typeface="Arial" panose="020B0604020202020204" pitchFamily="34" charset="0"/>
                <a:cs typeface="Arial" panose="020B0604020202020204" pitchFamily="34" charset="0"/>
              </a:rPr>
              <a:t>(dotyczy typu 1 oraz 3) </a:t>
            </a:r>
          </a:p>
        </p:txBody>
      </p:sp>
    </p:spTree>
    <p:extLst>
      <p:ext uri="{BB962C8B-B14F-4D97-AF65-F5344CB8AC3E}">
        <p14:creationId xmlns:p14="http://schemas.microsoft.com/office/powerpoint/2010/main" val="1797904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7</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203598"/>
            <a:ext cx="8229600" cy="3589906"/>
          </a:xfrm>
        </p:spPr>
        <p:txBody>
          <a:bodyPr>
            <a:noAutofit/>
          </a:bodyPr>
          <a:lstStyle/>
          <a:p>
            <a:pPr marL="0" indent="0" algn="ctr">
              <a:buNone/>
            </a:pPr>
            <a:r>
              <a:rPr lang="pl-PL" sz="4000" dirty="0">
                <a:solidFill>
                  <a:srgbClr val="0070C0"/>
                </a:solidFill>
                <a:latin typeface="Arial" panose="020B0604020202020204" pitchFamily="34" charset="0"/>
                <a:cs typeface="Arial" panose="020B0604020202020204" pitchFamily="34" charset="0"/>
              </a:rPr>
              <a:t>Okres realizacji projektu wskazany we wniosku na etapie ubiegania się o dofinansowanie nie przekracza 36 miesięcy</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a:p>
            <a:pPr marL="0" indent="0">
              <a:buNone/>
            </a:pPr>
            <a:r>
              <a:rPr lang="pl-PL" sz="2000" dirty="0">
                <a:solidFill>
                  <a:srgbClr val="0070C0"/>
                </a:solidFill>
                <a:latin typeface="Arial" panose="020B0604020202020204" pitchFamily="34" charset="0"/>
                <a:cs typeface="Arial" panose="020B0604020202020204" pitchFamily="34" charset="0"/>
              </a:rPr>
              <a:t>* dotyczy wszystkich typów projektów</a:t>
            </a:r>
          </a:p>
        </p:txBody>
      </p:sp>
    </p:spTree>
    <p:extLst>
      <p:ext uri="{BB962C8B-B14F-4D97-AF65-F5344CB8AC3E}">
        <p14:creationId xmlns:p14="http://schemas.microsoft.com/office/powerpoint/2010/main" val="2123301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8</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57200" y="1635645"/>
            <a:ext cx="8229600" cy="3301875"/>
          </a:xfrm>
        </p:spPr>
        <p:txBody>
          <a:bodyPr>
            <a:normAutofit/>
          </a:bodyPr>
          <a:lstStyle/>
          <a:p>
            <a:pPr marL="0" indent="0" algn="ctr">
              <a:buNone/>
            </a:pPr>
            <a:r>
              <a:rPr lang="pl-PL" sz="4000" dirty="0">
                <a:solidFill>
                  <a:srgbClr val="0070C0"/>
                </a:solidFill>
                <a:latin typeface="Arial" panose="020B0604020202020204" pitchFamily="34" charset="0"/>
                <a:cs typeface="Arial" panose="020B0604020202020204" pitchFamily="34" charset="0"/>
              </a:rPr>
              <a:t>Wnioskodawca i partner (jeśli dotyczy) jest z terenu województwa śląskiego. </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a:p>
            <a:pPr marL="0" indent="0">
              <a:buNone/>
            </a:pPr>
            <a:r>
              <a:rPr lang="pl-PL" sz="2600" dirty="0">
                <a:solidFill>
                  <a:srgbClr val="0070C0"/>
                </a:solidFill>
                <a:latin typeface="Arial" panose="020B0604020202020204" pitchFamily="34" charset="0"/>
                <a:cs typeface="Arial" panose="020B0604020202020204" pitchFamily="34" charset="0"/>
              </a:rPr>
              <a:t>* dotyczy wszystkich typów projektów</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a:p>
            <a:pPr marL="0" indent="0" algn="ctr">
              <a:buNone/>
            </a:pPr>
            <a:endParaRPr lang="pl-PL" sz="4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4139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9</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539552" y="1491630"/>
            <a:ext cx="8473466" cy="3240360"/>
          </a:xfrm>
        </p:spPr>
        <p:txBody>
          <a:bodyPr>
            <a:normAutofit fontScale="92500" lnSpcReduction="20000"/>
          </a:bodyPr>
          <a:lstStyle/>
          <a:p>
            <a:pPr marL="0" indent="0" algn="ctr">
              <a:buNone/>
            </a:pPr>
            <a:r>
              <a:rPr lang="pl-PL" sz="4000" dirty="0">
                <a:solidFill>
                  <a:srgbClr val="0070C0"/>
                </a:solidFill>
                <a:latin typeface="Arial" panose="020B0604020202020204" pitchFamily="34" charset="0"/>
                <a:cs typeface="Arial" panose="020B0604020202020204" pitchFamily="34" charset="0"/>
              </a:rPr>
              <a:t>Biuro projektu znajduje się </a:t>
            </a:r>
          </a:p>
          <a:p>
            <a:pPr marL="0" indent="0" algn="ctr">
              <a:buNone/>
            </a:pPr>
            <a:r>
              <a:rPr lang="pl-PL" sz="4000" dirty="0">
                <a:solidFill>
                  <a:srgbClr val="0070C0"/>
                </a:solidFill>
                <a:latin typeface="Arial" panose="020B0604020202020204" pitchFamily="34" charset="0"/>
                <a:cs typeface="Arial" panose="020B0604020202020204" pitchFamily="34" charset="0"/>
              </a:rPr>
              <a:t>na terenie, w którym jest</a:t>
            </a:r>
            <a:br>
              <a:rPr lang="pl-PL" sz="4000" dirty="0">
                <a:solidFill>
                  <a:srgbClr val="0070C0"/>
                </a:solidFill>
                <a:latin typeface="Arial" panose="020B0604020202020204" pitchFamily="34" charset="0"/>
                <a:cs typeface="Arial" panose="020B0604020202020204" pitchFamily="34" charset="0"/>
              </a:rPr>
            </a:br>
            <a:r>
              <a:rPr lang="pl-PL" sz="4000" dirty="0">
                <a:solidFill>
                  <a:srgbClr val="0070C0"/>
                </a:solidFill>
                <a:latin typeface="Arial" panose="020B0604020202020204" pitchFamily="34" charset="0"/>
                <a:cs typeface="Arial" panose="020B0604020202020204" pitchFamily="34" charset="0"/>
              </a:rPr>
              <a:t>realizowany projekt</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a:p>
            <a:pPr marL="0" indent="0" algn="ctr">
              <a:buNone/>
            </a:pPr>
            <a:endParaRPr lang="pl-PL" sz="4000" dirty="0">
              <a:solidFill>
                <a:srgbClr val="0070C0"/>
              </a:solidFill>
              <a:latin typeface="Arial" panose="020B0604020202020204" pitchFamily="34" charset="0"/>
              <a:cs typeface="Arial" panose="020B0604020202020204" pitchFamily="34" charset="0"/>
            </a:endParaRPr>
          </a:p>
          <a:p>
            <a:pPr marL="0" indent="0">
              <a:buNone/>
            </a:pPr>
            <a:r>
              <a:rPr lang="pl-PL" sz="2200" dirty="0">
                <a:solidFill>
                  <a:srgbClr val="0070C0"/>
                </a:solidFill>
                <a:latin typeface="Arial" panose="020B0604020202020204" pitchFamily="34" charset="0"/>
                <a:cs typeface="Arial" panose="020B0604020202020204" pitchFamily="34" charset="0"/>
              </a:rPr>
              <a:t>* dotyczy wszystkich typów projektów</a:t>
            </a:r>
          </a:p>
          <a:p>
            <a:pPr marL="0" indent="0" algn="ctr">
              <a:buNone/>
            </a:pPr>
            <a:endParaRPr lang="pl-PL" sz="4000" dirty="0">
              <a:solidFill>
                <a:srgbClr val="0070C0"/>
              </a:solidFill>
              <a:latin typeface="Arial" panose="020B0604020202020204" pitchFamily="34" charset="0"/>
              <a:cs typeface="Arial" panose="020B0604020202020204" pitchFamily="34" charset="0"/>
            </a:endParaRPr>
          </a:p>
          <a:p>
            <a:pPr marL="0" indent="0" algn="ctr">
              <a:buNone/>
            </a:pPr>
            <a:endParaRPr lang="pl-PL" sz="4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5879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4000" b="1" dirty="0">
                <a:solidFill>
                  <a:srgbClr val="0070C0"/>
                </a:solidFill>
                <a:latin typeface="Arial" panose="020B0604020202020204" pitchFamily="34" charset="0"/>
                <a:cs typeface="Arial" panose="020B0604020202020204" pitchFamily="34" charset="0"/>
              </a:rPr>
              <a:t>Typy projektów</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899592" y="1257360"/>
            <a:ext cx="7607188" cy="3175198"/>
          </a:xfrm>
        </p:spPr>
        <p:txBody>
          <a:bodyPr>
            <a:normAutofit/>
          </a:bodyPr>
          <a:lstStyle/>
          <a:p>
            <a:pPr>
              <a:lnSpc>
                <a:spcPct val="170000"/>
              </a:lnSpc>
              <a:buFont typeface="Wingdings" panose="05000000000000000000" pitchFamily="2" charset="2"/>
              <a:buChar char="q"/>
            </a:pPr>
            <a:r>
              <a:rPr lang="pl-PL" dirty="0">
                <a:solidFill>
                  <a:srgbClr val="0070C0"/>
                </a:solidFill>
                <a:latin typeface="Arial" panose="020B0604020202020204" pitchFamily="34" charset="0"/>
                <a:cs typeface="Arial" panose="020B0604020202020204" pitchFamily="34" charset="0"/>
              </a:rPr>
              <a:t>Typ 1: szkolenia (BUR) </a:t>
            </a:r>
          </a:p>
          <a:p>
            <a:pPr>
              <a:lnSpc>
                <a:spcPct val="170000"/>
              </a:lnSpc>
              <a:buFont typeface="Wingdings" panose="05000000000000000000" pitchFamily="2" charset="2"/>
              <a:buChar char="q"/>
            </a:pPr>
            <a:r>
              <a:rPr lang="pl-PL" dirty="0">
                <a:solidFill>
                  <a:srgbClr val="0070C0"/>
                </a:solidFill>
                <a:latin typeface="Arial" panose="020B0604020202020204" pitchFamily="34" charset="0"/>
                <a:cs typeface="Arial" panose="020B0604020202020204" pitchFamily="34" charset="0"/>
              </a:rPr>
              <a:t>Typ 2: szkolenia dla JST </a:t>
            </a:r>
          </a:p>
          <a:p>
            <a:pPr>
              <a:lnSpc>
                <a:spcPct val="110000"/>
              </a:lnSpc>
              <a:buFont typeface="Wingdings" panose="05000000000000000000" pitchFamily="2" charset="2"/>
              <a:buChar char="q"/>
            </a:pPr>
            <a:r>
              <a:rPr lang="pl-PL" dirty="0">
                <a:solidFill>
                  <a:srgbClr val="0070C0"/>
                </a:solidFill>
                <a:latin typeface="Arial" panose="020B0604020202020204" pitchFamily="34" charset="0"/>
                <a:cs typeface="Arial" panose="020B0604020202020204" pitchFamily="34" charset="0"/>
              </a:rPr>
              <a:t>Typ 3: szkolenia i doradztwo dla powracających na rynek pracy </a:t>
            </a:r>
          </a:p>
        </p:txBody>
      </p:sp>
    </p:spTree>
    <p:extLst>
      <p:ext uri="{BB962C8B-B14F-4D97-AF65-F5344CB8AC3E}">
        <p14:creationId xmlns:p14="http://schemas.microsoft.com/office/powerpoint/2010/main" val="9407571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Kryterium dostępu nr 10</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783418" y="1491630"/>
            <a:ext cx="8229600" cy="3312368"/>
          </a:xfrm>
        </p:spPr>
        <p:txBody>
          <a:bodyPr>
            <a:normAutofit/>
          </a:bodyPr>
          <a:lstStyle/>
          <a:p>
            <a:pPr marL="0" indent="0" algn="ctr">
              <a:buNone/>
            </a:pPr>
            <a:r>
              <a:rPr lang="pl-PL" sz="3600" dirty="0">
                <a:solidFill>
                  <a:srgbClr val="0070C0"/>
                </a:solidFill>
                <a:latin typeface="Arial" panose="020B0604020202020204" pitchFamily="34" charset="0"/>
                <a:cs typeface="Arial" panose="020B0604020202020204" pitchFamily="34" charset="0"/>
              </a:rPr>
              <a:t>Zasady dotyczące kwalifikacji</a:t>
            </a:r>
            <a:br>
              <a:rPr lang="pl-PL" sz="3600" dirty="0">
                <a:solidFill>
                  <a:srgbClr val="0070C0"/>
                </a:solidFill>
                <a:latin typeface="Arial" panose="020B0604020202020204" pitchFamily="34" charset="0"/>
                <a:cs typeface="Arial" panose="020B0604020202020204" pitchFamily="34" charset="0"/>
              </a:rPr>
            </a:br>
            <a:r>
              <a:rPr lang="pl-PL" sz="3600" dirty="0">
                <a:solidFill>
                  <a:srgbClr val="0070C0"/>
                </a:solidFill>
                <a:latin typeface="Arial" panose="020B0604020202020204" pitchFamily="34" charset="0"/>
                <a:cs typeface="Arial" panose="020B0604020202020204" pitchFamily="34" charset="0"/>
              </a:rPr>
              <a:t>i kompetencji</a:t>
            </a:r>
          </a:p>
          <a:p>
            <a:pPr marL="0" indent="0">
              <a:buNone/>
            </a:pPr>
            <a:endParaRPr lang="pl-PL" sz="2800" dirty="0">
              <a:solidFill>
                <a:srgbClr val="0070C0"/>
              </a:solidFill>
              <a:latin typeface="Arial" panose="020B0604020202020204" pitchFamily="34" charset="0"/>
              <a:cs typeface="Arial" panose="020B0604020202020204" pitchFamily="34" charset="0"/>
            </a:endParaRPr>
          </a:p>
          <a:p>
            <a:pPr marL="0" indent="0">
              <a:buNone/>
            </a:pPr>
            <a:endParaRPr lang="pl-PL" sz="2800" dirty="0">
              <a:solidFill>
                <a:srgbClr val="0070C0"/>
              </a:solidFill>
              <a:latin typeface="Arial" panose="020B0604020202020204" pitchFamily="34" charset="0"/>
              <a:cs typeface="Arial" panose="020B0604020202020204" pitchFamily="34" charset="0"/>
            </a:endParaRPr>
          </a:p>
          <a:p>
            <a:pPr marL="0" indent="0">
              <a:buNone/>
            </a:pPr>
            <a:r>
              <a:rPr lang="pl-PL" sz="2000" dirty="0">
                <a:solidFill>
                  <a:srgbClr val="0070C0"/>
                </a:solidFill>
                <a:latin typeface="Arial" panose="020B0604020202020204" pitchFamily="34" charset="0"/>
                <a:cs typeface="Arial" panose="020B0604020202020204" pitchFamily="34" charset="0"/>
              </a:rPr>
              <a:t>* dotyczy wszystkich typów projektów</a:t>
            </a:r>
          </a:p>
        </p:txBody>
      </p:sp>
    </p:spTree>
    <p:extLst>
      <p:ext uri="{BB962C8B-B14F-4D97-AF65-F5344CB8AC3E}">
        <p14:creationId xmlns:p14="http://schemas.microsoft.com/office/powerpoint/2010/main" val="8624573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Kryteria dodatkowe</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76737" y="1275606"/>
            <a:ext cx="8229600" cy="3528392"/>
          </a:xfrm>
        </p:spPr>
        <p:txBody>
          <a:bodyPr>
            <a:normAutofit/>
          </a:bodyPr>
          <a:lstStyle/>
          <a:p>
            <a:pPr marL="457200" indent="-457200">
              <a:buAutoNum type="arabicPeriod"/>
            </a:pPr>
            <a:r>
              <a:rPr lang="pl-PL" sz="2400" dirty="0">
                <a:solidFill>
                  <a:srgbClr val="0070C0"/>
                </a:solidFill>
                <a:latin typeface="Arial" panose="020B0604020202020204" pitchFamily="34" charset="0"/>
                <a:cs typeface="Arial" panose="020B0604020202020204" pitchFamily="34" charset="0"/>
              </a:rPr>
              <a:t>Projekt spełnia standard maksimum zasady równości kobiet i mężczyzn.</a:t>
            </a: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endParaRPr lang="pl-PL" sz="4800" dirty="0">
              <a:solidFill>
                <a:schemeClr val="tx2">
                  <a:lumMod val="60000"/>
                  <a:lumOff val="40000"/>
                </a:schemeClr>
              </a:solidFill>
              <a:latin typeface="Arial" panose="020B0604020202020204" pitchFamily="34" charset="0"/>
              <a:cs typeface="Arial" panose="020B0604020202020204" pitchFamily="34" charset="0"/>
            </a:endParaRPr>
          </a:p>
          <a:p>
            <a:pPr marL="0" indent="0">
              <a:buNone/>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05790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C0494-1905-43DE-9FAB-58B3D6D271CD}"/>
              </a:ext>
            </a:extLst>
          </p:cNvPr>
          <p:cNvSpPr>
            <a:spLocks noGrp="1"/>
          </p:cNvSpPr>
          <p:nvPr>
            <p:ph type="title"/>
          </p:nvPr>
        </p:nvSpPr>
        <p:spPr/>
        <p:txBody>
          <a:bodyPr>
            <a:normAutofit/>
          </a:bodyPr>
          <a:lstStyle/>
          <a:p>
            <a:r>
              <a:rPr lang="pl-PL" sz="3600" b="1" dirty="0">
                <a:solidFill>
                  <a:srgbClr val="0070C0"/>
                </a:solidFill>
                <a:latin typeface="Arial" panose="020B0604020202020204" pitchFamily="34" charset="0"/>
                <a:cs typeface="Arial" panose="020B0604020202020204" pitchFamily="34" charset="0"/>
              </a:rPr>
              <a:t>Kryteria dodatkowe</a:t>
            </a:r>
          </a:p>
        </p:txBody>
      </p:sp>
      <p:sp>
        <p:nvSpPr>
          <p:cNvPr id="3" name="Symbol zastępczy zawartości 2">
            <a:extLst>
              <a:ext uri="{FF2B5EF4-FFF2-40B4-BE49-F238E27FC236}">
                <a16:creationId xmlns:a16="http://schemas.microsoft.com/office/drawing/2014/main" id="{F75BC826-1F99-4D7E-958A-3FBB07222E82}"/>
              </a:ext>
            </a:extLst>
          </p:cNvPr>
          <p:cNvSpPr>
            <a:spLocks noGrp="1"/>
          </p:cNvSpPr>
          <p:nvPr>
            <p:ph idx="1"/>
          </p:nvPr>
        </p:nvSpPr>
        <p:spPr>
          <a:xfrm>
            <a:off x="476737" y="1275606"/>
            <a:ext cx="8229600" cy="3528392"/>
          </a:xfrm>
        </p:spPr>
        <p:txBody>
          <a:bodyPr>
            <a:normAutofit/>
          </a:bodyPr>
          <a:lstStyle/>
          <a:p>
            <a:pPr marL="457200" indent="-457200">
              <a:buFont typeface="+mj-lt"/>
              <a:buAutoNum type="arabicPeriod" startAt="2"/>
            </a:pPr>
            <a:r>
              <a:rPr lang="pl-PL" sz="2400" dirty="0">
                <a:solidFill>
                  <a:srgbClr val="0070C0"/>
                </a:solidFill>
                <a:latin typeface="Arial" panose="020B0604020202020204" pitchFamily="34" charset="0"/>
                <a:cs typeface="Arial" panose="020B0604020202020204" pitchFamily="34" charset="0"/>
              </a:rPr>
              <a:t>Różnorodność zaplanowanych w projekcie narzędzi wykorzystywanych do zwalczania stereotypów</a:t>
            </a:r>
            <a:br>
              <a:rPr lang="pl-PL" sz="2400" dirty="0">
                <a:solidFill>
                  <a:srgbClr val="0070C0"/>
                </a:solidFill>
                <a:latin typeface="Arial" panose="020B0604020202020204" pitchFamily="34" charset="0"/>
                <a:cs typeface="Arial" panose="020B0604020202020204" pitchFamily="34" charset="0"/>
              </a:rPr>
            </a:br>
            <a:r>
              <a:rPr lang="pl-PL" sz="2400" dirty="0">
                <a:solidFill>
                  <a:srgbClr val="0070C0"/>
                </a:solidFill>
                <a:latin typeface="Arial" panose="020B0604020202020204" pitchFamily="34" charset="0"/>
                <a:cs typeface="Arial" panose="020B0604020202020204" pitchFamily="34" charset="0"/>
              </a:rPr>
              <a:t>i dyskryminacji. </a:t>
            </a: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startAt="2"/>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457200" indent="-457200">
              <a:buAutoNum type="arabicPeriod" startAt="2"/>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endParaRPr lang="pl-PL" sz="4800" dirty="0">
              <a:solidFill>
                <a:schemeClr val="tx2">
                  <a:lumMod val="60000"/>
                  <a:lumOff val="40000"/>
                </a:schemeClr>
              </a:solidFill>
              <a:latin typeface="Arial" panose="020B0604020202020204" pitchFamily="34" charset="0"/>
              <a:cs typeface="Arial" panose="020B0604020202020204" pitchFamily="34" charset="0"/>
            </a:endParaRPr>
          </a:p>
          <a:p>
            <a:pPr marL="0" indent="0">
              <a:buNone/>
            </a:pPr>
            <a:endParaRPr lang="pl-PL" sz="24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62830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3600" b="1" dirty="0">
                <a:solidFill>
                  <a:srgbClr val="0070C0"/>
                </a:solidFill>
                <a:latin typeface="Arial" panose="020B0604020202020204" pitchFamily="34" charset="0"/>
                <a:cs typeface="Arial" panose="020B0604020202020204" pitchFamily="34" charset="0"/>
              </a:rPr>
              <a:t>Wskaźniki produktu</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323528" y="1203598"/>
            <a:ext cx="8363272" cy="3531448"/>
          </a:xfrm>
        </p:spPr>
        <p:txBody>
          <a:bodyPr>
            <a:normAutofit fontScale="70000" lnSpcReduction="20000"/>
          </a:bodyPr>
          <a:lstStyle/>
          <a:p>
            <a:pPr marL="514350" indent="-514350">
              <a:buAutoNum type="arabicPeriod"/>
            </a:pPr>
            <a:endParaRPr lang="pl-PL" sz="2000" dirty="0">
              <a:solidFill>
                <a:srgbClr val="FF0000"/>
              </a:solidFill>
              <a:latin typeface="Arial" panose="020B0604020202020204" pitchFamily="34" charset="0"/>
              <a:cs typeface="Arial" panose="020B0604020202020204" pitchFamily="34" charset="0"/>
            </a:endParaRPr>
          </a:p>
          <a:p>
            <a:pPr marL="514350" indent="-514350">
              <a:lnSpc>
                <a:spcPct val="120000"/>
              </a:lnSpc>
              <a:buFont typeface="Arial" panose="020B0604020202020204" pitchFamily="34" charset="0"/>
              <a:buAutoNum type="arabicPeriod"/>
            </a:pPr>
            <a:r>
              <a:rPr lang="pl-PL" sz="2400" dirty="0">
                <a:solidFill>
                  <a:srgbClr val="0070C0"/>
                </a:solidFill>
                <a:latin typeface="Arial" panose="020B0604020202020204" pitchFamily="34" charset="0"/>
                <a:cs typeface="Arial" panose="020B0604020202020204" pitchFamily="34" charset="0"/>
              </a:rPr>
              <a:t>Liczba osób objętych wsparciem w zakresie równości kobiet i mężczyzn </a:t>
            </a:r>
            <a:r>
              <a:rPr lang="pl-PL" sz="2400" i="1" dirty="0">
                <a:solidFill>
                  <a:srgbClr val="0070C0"/>
                </a:solidFill>
                <a:latin typeface="Arial" panose="020B0604020202020204" pitchFamily="34" charset="0"/>
                <a:cs typeface="Arial" panose="020B0604020202020204" pitchFamily="34" charset="0"/>
              </a:rPr>
              <a:t>(obligatoryjny dla projektów Typu 1 i Typu 2)</a:t>
            </a:r>
            <a:r>
              <a:rPr lang="pl-PL" sz="2400" dirty="0">
                <a:solidFill>
                  <a:srgbClr val="0070C0"/>
                </a:solidFill>
                <a:latin typeface="Arial" panose="020B0604020202020204" pitchFamily="34" charset="0"/>
                <a:cs typeface="Arial" panose="020B0604020202020204" pitchFamily="34" charset="0"/>
              </a:rPr>
              <a:t>.</a:t>
            </a:r>
          </a:p>
          <a:p>
            <a:pPr marL="514350" indent="-514350">
              <a:lnSpc>
                <a:spcPct val="120000"/>
              </a:lnSpc>
              <a:buAutoNum type="arabicPeriod"/>
            </a:pPr>
            <a:r>
              <a:rPr lang="pl-PL" sz="2400" dirty="0">
                <a:solidFill>
                  <a:srgbClr val="0070C0"/>
                </a:solidFill>
                <a:latin typeface="Arial" panose="020B0604020202020204" pitchFamily="34" charset="0"/>
                <a:cs typeface="Arial" panose="020B0604020202020204" pitchFamily="34" charset="0"/>
              </a:rPr>
              <a:t>Liczba osób objętych wsparciem w zakresie godzenia życia zawodowego</a:t>
            </a:r>
            <a:br>
              <a:rPr lang="pl-PL" sz="2400" dirty="0">
                <a:solidFill>
                  <a:srgbClr val="0070C0"/>
                </a:solidFill>
                <a:latin typeface="Arial" panose="020B0604020202020204" pitchFamily="34" charset="0"/>
                <a:cs typeface="Arial" panose="020B0604020202020204" pitchFamily="34" charset="0"/>
              </a:rPr>
            </a:br>
            <a:r>
              <a:rPr lang="pl-PL" sz="2400" dirty="0">
                <a:solidFill>
                  <a:srgbClr val="0070C0"/>
                </a:solidFill>
                <a:latin typeface="Arial" panose="020B0604020202020204" pitchFamily="34" charset="0"/>
                <a:cs typeface="Arial" panose="020B0604020202020204" pitchFamily="34" charset="0"/>
              </a:rPr>
              <a:t>z prywatnym </a:t>
            </a:r>
            <a:r>
              <a:rPr lang="pl-PL" sz="2400" i="1" dirty="0">
                <a:solidFill>
                  <a:srgbClr val="0070C0"/>
                </a:solidFill>
                <a:latin typeface="Arial" panose="020B0604020202020204" pitchFamily="34" charset="0"/>
                <a:cs typeface="Arial" panose="020B0604020202020204" pitchFamily="34" charset="0"/>
              </a:rPr>
              <a:t>(obligatoryjny dla projektów Typu 3</a:t>
            </a:r>
            <a:r>
              <a:rPr lang="pl-PL" sz="2400" dirty="0">
                <a:solidFill>
                  <a:srgbClr val="0070C0"/>
                </a:solidFill>
                <a:latin typeface="Arial" panose="020B0604020202020204" pitchFamily="34" charset="0"/>
                <a:cs typeface="Arial" panose="020B0604020202020204" pitchFamily="34" charset="0"/>
              </a:rPr>
              <a:t>).</a:t>
            </a:r>
          </a:p>
          <a:p>
            <a:pPr marL="514350" indent="-514350">
              <a:lnSpc>
                <a:spcPct val="120000"/>
              </a:lnSpc>
              <a:buAutoNum type="arabicPeriod"/>
            </a:pPr>
            <a:r>
              <a:rPr lang="pl-PL" sz="2400" dirty="0">
                <a:solidFill>
                  <a:srgbClr val="0070C0"/>
                </a:solidFill>
                <a:latin typeface="Arial" panose="020B0604020202020204" pitchFamily="34" charset="0"/>
                <a:cs typeface="Arial" panose="020B0604020202020204" pitchFamily="34" charset="0"/>
              </a:rPr>
              <a:t>Liczba osób pracujących, łącznie z prowadzącymi działalność na własny rachunek, objętych wsparciem w programie </a:t>
            </a:r>
            <a:r>
              <a:rPr lang="pl-PL" sz="2400" i="1" dirty="0">
                <a:solidFill>
                  <a:srgbClr val="0070C0"/>
                </a:solidFill>
                <a:latin typeface="Arial" panose="020B0604020202020204" pitchFamily="34" charset="0"/>
                <a:cs typeface="Arial" panose="020B0604020202020204" pitchFamily="34" charset="0"/>
              </a:rPr>
              <a:t>(obligatoryjny dla projektów Typu 1</a:t>
            </a:r>
            <a:br>
              <a:rPr lang="pl-PL" sz="2400" i="1" dirty="0">
                <a:solidFill>
                  <a:srgbClr val="0070C0"/>
                </a:solidFill>
                <a:latin typeface="Arial" panose="020B0604020202020204" pitchFamily="34" charset="0"/>
                <a:cs typeface="Arial" panose="020B0604020202020204" pitchFamily="34" charset="0"/>
              </a:rPr>
            </a:br>
            <a:r>
              <a:rPr lang="pl-PL" sz="2400" i="1" dirty="0">
                <a:solidFill>
                  <a:srgbClr val="0070C0"/>
                </a:solidFill>
                <a:latin typeface="Arial" panose="020B0604020202020204" pitchFamily="34" charset="0"/>
                <a:cs typeface="Arial" panose="020B0604020202020204" pitchFamily="34" charset="0"/>
              </a:rPr>
              <a:t>i Typu 2).</a:t>
            </a:r>
          </a:p>
          <a:p>
            <a:pPr marL="514350" indent="-514350">
              <a:lnSpc>
                <a:spcPct val="120000"/>
              </a:lnSpc>
              <a:buAutoNum type="arabicPeriod"/>
            </a:pPr>
            <a:r>
              <a:rPr lang="pl-PL" sz="2400" dirty="0">
                <a:solidFill>
                  <a:srgbClr val="0070C0"/>
                </a:solidFill>
                <a:latin typeface="Arial" panose="020B0604020202020204" pitchFamily="34" charset="0"/>
                <a:cs typeface="Arial" panose="020B0604020202020204" pitchFamily="34" charset="0"/>
              </a:rPr>
              <a:t>Liczba osób bezrobotnych, w tym długotrwale bezrobotnych, objętych wsparciem w programie </a:t>
            </a:r>
            <a:r>
              <a:rPr lang="pl-PL" sz="2400" i="1" dirty="0">
                <a:solidFill>
                  <a:srgbClr val="0070C0"/>
                </a:solidFill>
                <a:latin typeface="Arial" panose="020B0604020202020204" pitchFamily="34" charset="0"/>
                <a:cs typeface="Arial" panose="020B0604020202020204" pitchFamily="34" charset="0"/>
              </a:rPr>
              <a:t>(fakultatywny).</a:t>
            </a:r>
          </a:p>
          <a:p>
            <a:pPr marL="514350" indent="-514350">
              <a:lnSpc>
                <a:spcPct val="120000"/>
              </a:lnSpc>
              <a:buAutoNum type="arabicPeriod"/>
            </a:pPr>
            <a:r>
              <a:rPr lang="pl-PL" sz="2400" dirty="0">
                <a:solidFill>
                  <a:srgbClr val="0070C0"/>
                </a:solidFill>
                <a:latin typeface="Arial" panose="020B0604020202020204" pitchFamily="34" charset="0"/>
                <a:cs typeface="Arial" panose="020B0604020202020204" pitchFamily="34" charset="0"/>
              </a:rPr>
              <a:t>Liczba osób biernych zawodowo objętych wsparciem w programie </a:t>
            </a:r>
            <a:r>
              <a:rPr lang="pl-PL" sz="2400" i="1" dirty="0">
                <a:solidFill>
                  <a:srgbClr val="0070C0"/>
                </a:solidFill>
                <a:latin typeface="Arial" panose="020B0604020202020204" pitchFamily="34" charset="0"/>
                <a:cs typeface="Arial" panose="020B0604020202020204" pitchFamily="34" charset="0"/>
              </a:rPr>
              <a:t>(fakultatywny).</a:t>
            </a:r>
            <a:endParaRPr lang="pl-PL" sz="2400" dirty="0">
              <a:solidFill>
                <a:srgbClr val="0070C0"/>
              </a:solidFill>
              <a:latin typeface="Arial" panose="020B0604020202020204" pitchFamily="34" charset="0"/>
              <a:cs typeface="Arial" panose="020B0604020202020204" pitchFamily="34" charset="0"/>
            </a:endParaRPr>
          </a:p>
          <a:p>
            <a:pPr marL="514350" indent="-514350">
              <a:buAutoNum type="arabicPeriod"/>
            </a:pPr>
            <a:endParaRPr lang="pl-PL" sz="2400" i="1" dirty="0">
              <a:solidFill>
                <a:srgbClr val="0070C0"/>
              </a:solidFill>
              <a:latin typeface="Arial" panose="020B0604020202020204" pitchFamily="34" charset="0"/>
              <a:cs typeface="Arial" panose="020B0604020202020204" pitchFamily="34" charset="0"/>
            </a:endParaRPr>
          </a:p>
          <a:p>
            <a:pPr marL="514350" indent="-514350">
              <a:buAutoNum type="arabicPeriod"/>
            </a:pPr>
            <a:endParaRPr lang="pl-PL" sz="2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5766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3600" b="1" dirty="0">
                <a:solidFill>
                  <a:srgbClr val="0070C0"/>
                </a:solidFill>
                <a:latin typeface="Arial" panose="020B0604020202020204" pitchFamily="34" charset="0"/>
                <a:cs typeface="Arial" panose="020B0604020202020204" pitchFamily="34" charset="0"/>
              </a:rPr>
              <a:t>Wskaźniki rezultatu</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436028" y="1635646"/>
            <a:ext cx="8445624" cy="2304256"/>
          </a:xfrm>
        </p:spPr>
        <p:txBody>
          <a:bodyPr>
            <a:normAutofit fontScale="92500" lnSpcReduction="10000"/>
          </a:bodyPr>
          <a:lstStyle/>
          <a:p>
            <a:pPr marL="514350" indent="-514350">
              <a:lnSpc>
                <a:spcPct val="110000"/>
              </a:lnSpc>
              <a:buAutoNum type="arabicPeriod"/>
            </a:pPr>
            <a:r>
              <a:rPr lang="pl-PL" sz="2000" dirty="0">
                <a:solidFill>
                  <a:srgbClr val="0070C0"/>
                </a:solidFill>
                <a:latin typeface="Arial" panose="020B0604020202020204" pitchFamily="34" charset="0"/>
                <a:cs typeface="Arial" panose="020B0604020202020204" pitchFamily="34" charset="0"/>
              </a:rPr>
              <a:t>Liczba osób, które podniosły poziom wiedzy w zakresie równości kobiet i mężczyzn dzięki wsparciu w programie </a:t>
            </a:r>
            <a:r>
              <a:rPr lang="pl-PL" sz="2000" i="1" dirty="0">
                <a:solidFill>
                  <a:srgbClr val="0070C0"/>
                </a:solidFill>
                <a:latin typeface="Arial" panose="020B0604020202020204" pitchFamily="34" charset="0"/>
                <a:cs typeface="Arial" panose="020B0604020202020204" pitchFamily="34" charset="0"/>
              </a:rPr>
              <a:t>(obligatoryjny dla projektów Typu 1 i Typu 2).</a:t>
            </a:r>
          </a:p>
          <a:p>
            <a:pPr marL="514350" indent="-514350">
              <a:lnSpc>
                <a:spcPct val="110000"/>
              </a:lnSpc>
              <a:buAutoNum type="arabicPeriod"/>
            </a:pPr>
            <a:r>
              <a:rPr lang="pl-PL" sz="2000" dirty="0">
                <a:solidFill>
                  <a:srgbClr val="0070C0"/>
                </a:solidFill>
                <a:latin typeface="Arial" panose="020B0604020202020204" pitchFamily="34" charset="0"/>
                <a:cs typeface="Arial" panose="020B0604020202020204" pitchFamily="34" charset="0"/>
              </a:rPr>
              <a:t>Liczba osób, które uzyskały kwalifikacje po opuszczeniu programu </a:t>
            </a:r>
            <a:r>
              <a:rPr lang="pl-PL" sz="2000" i="1" dirty="0">
                <a:solidFill>
                  <a:srgbClr val="0070C0"/>
                </a:solidFill>
                <a:latin typeface="Arial" panose="020B0604020202020204" pitchFamily="34" charset="0"/>
                <a:cs typeface="Arial" panose="020B0604020202020204" pitchFamily="34" charset="0"/>
              </a:rPr>
              <a:t>(obligatoryjny).</a:t>
            </a:r>
          </a:p>
          <a:p>
            <a:pPr marL="514350" indent="-514350">
              <a:lnSpc>
                <a:spcPct val="110000"/>
              </a:lnSpc>
              <a:buAutoNum type="arabicPeriod"/>
            </a:pPr>
            <a:r>
              <a:rPr lang="pl-PL" sz="2000" dirty="0">
                <a:solidFill>
                  <a:srgbClr val="0070C0"/>
                </a:solidFill>
                <a:latin typeface="Arial" panose="020B0604020202020204" pitchFamily="34" charset="0"/>
                <a:cs typeface="Arial" panose="020B0604020202020204" pitchFamily="34" charset="0"/>
              </a:rPr>
              <a:t>Liczba osób znajdujących się w lepszej sytuacji na rynku pracy po opuszczeniu programu </a:t>
            </a:r>
            <a:r>
              <a:rPr lang="pl-PL" sz="2000" i="1" dirty="0">
                <a:solidFill>
                  <a:srgbClr val="0070C0"/>
                </a:solidFill>
                <a:latin typeface="Arial" panose="020B0604020202020204" pitchFamily="34" charset="0"/>
                <a:cs typeface="Arial" panose="020B0604020202020204" pitchFamily="34" charset="0"/>
              </a:rPr>
              <a:t>(obligatoryjny dla projektów Typu 3).</a:t>
            </a:r>
          </a:p>
          <a:p>
            <a:pPr marL="514350" indent="-514350">
              <a:buAutoNum type="arabicPeriod"/>
            </a:pPr>
            <a:endParaRPr lang="pl-PL" sz="2000" i="1" dirty="0">
              <a:solidFill>
                <a:srgbClr val="0070C0"/>
              </a:solidFill>
              <a:latin typeface="Arial" panose="020B0604020202020204" pitchFamily="34" charset="0"/>
              <a:cs typeface="Arial" panose="020B0604020202020204" pitchFamily="34" charset="0"/>
            </a:endParaRPr>
          </a:p>
          <a:p>
            <a:pPr marL="0" indent="0">
              <a:buNone/>
            </a:pPr>
            <a:endParaRPr lang="pl-PL" sz="2000" i="1" dirty="0">
              <a:solidFill>
                <a:srgbClr val="0070C0"/>
              </a:solidFill>
              <a:latin typeface="Arial" panose="020B0604020202020204" pitchFamily="34" charset="0"/>
              <a:cs typeface="Arial" panose="020B0604020202020204" pitchFamily="34" charset="0"/>
            </a:endParaRPr>
          </a:p>
          <a:p>
            <a:endParaRPr lang="pl-PL" sz="28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1584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179512" y="411510"/>
            <a:ext cx="8784976" cy="857250"/>
          </a:xfrm>
        </p:spPr>
        <p:txBody>
          <a:bodyPr>
            <a:normAutofit fontScale="90000"/>
          </a:bodyPr>
          <a:lstStyle/>
          <a:p>
            <a:r>
              <a:rPr lang="pl-PL" sz="3600" b="1" dirty="0">
                <a:solidFill>
                  <a:srgbClr val="0070C0"/>
                </a:solidFill>
                <a:latin typeface="Arial" panose="020B0604020202020204" pitchFamily="34" charset="0"/>
                <a:cs typeface="Arial" panose="020B0604020202020204" pitchFamily="34" charset="0"/>
              </a:rPr>
              <a:t>Wskaźniki monitoringowe dot. dostępności</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349188" y="2355726"/>
            <a:ext cx="8445624" cy="1440160"/>
          </a:xfrm>
        </p:spPr>
        <p:txBody>
          <a:bodyPr>
            <a:normAutofit/>
          </a:bodyPr>
          <a:lstStyle/>
          <a:p>
            <a:pPr marL="514350" indent="-514350">
              <a:buAutoNum type="arabicPeriod"/>
            </a:pPr>
            <a:r>
              <a:rPr lang="pl-PL" sz="2000" dirty="0">
                <a:solidFill>
                  <a:srgbClr val="0070C0"/>
                </a:solidFill>
                <a:latin typeface="Arial" panose="020B0604020202020204" pitchFamily="34" charset="0"/>
                <a:cs typeface="Arial" panose="020B0604020202020204" pitchFamily="34" charset="0"/>
              </a:rPr>
              <a:t>Liczba projektów, w których sfinansowano koszty racjonalnych usprawnień dla osób z niepełnosprawnościami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514350" indent="-514350">
              <a:buAutoNum type="arabicPeriod"/>
            </a:pPr>
            <a:r>
              <a:rPr lang="pl-PL" sz="2000" dirty="0">
                <a:solidFill>
                  <a:srgbClr val="0070C0"/>
                </a:solidFill>
                <a:latin typeface="Arial" panose="020B0604020202020204" pitchFamily="34" charset="0"/>
                <a:cs typeface="Arial" panose="020B0604020202020204" pitchFamily="34" charset="0"/>
              </a:rPr>
              <a:t>Liczba obiektów dostosowanych do potrzeb osób</a:t>
            </a:r>
            <a:br>
              <a:rPr lang="pl-PL" sz="2000" dirty="0">
                <a:solidFill>
                  <a:srgbClr val="0070C0"/>
                </a:solidFill>
                <a:latin typeface="Arial" panose="020B0604020202020204" pitchFamily="34" charset="0"/>
                <a:cs typeface="Arial" panose="020B0604020202020204" pitchFamily="34" charset="0"/>
              </a:rPr>
            </a:br>
            <a:r>
              <a:rPr lang="pl-PL" sz="2000" dirty="0">
                <a:solidFill>
                  <a:srgbClr val="0070C0"/>
                </a:solidFill>
                <a:latin typeface="Arial" panose="020B0604020202020204" pitchFamily="34" charset="0"/>
                <a:cs typeface="Arial" panose="020B0604020202020204" pitchFamily="34" charset="0"/>
              </a:rPr>
              <a:t>z niepełnosprawnościami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5123827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179512" y="411510"/>
            <a:ext cx="8784976" cy="857250"/>
          </a:xfrm>
        </p:spPr>
        <p:txBody>
          <a:bodyPr>
            <a:normAutofit fontScale="90000"/>
          </a:bodyPr>
          <a:lstStyle/>
          <a:p>
            <a:r>
              <a:rPr lang="pl-PL" sz="3600" b="1" dirty="0">
                <a:solidFill>
                  <a:srgbClr val="0070C0"/>
                </a:solidFill>
                <a:latin typeface="Arial" panose="020B0604020202020204" pitchFamily="34" charset="0"/>
                <a:cs typeface="Arial" panose="020B0604020202020204" pitchFamily="34" charset="0"/>
              </a:rPr>
              <a:t>Wskaźniki monitoringowe dot. uczestników</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107504" y="1347614"/>
            <a:ext cx="8928992" cy="3744416"/>
          </a:xfrm>
        </p:spPr>
        <p:txBody>
          <a:bodyPr>
            <a:normAutofit/>
          </a:bodyPr>
          <a:lstStyle/>
          <a:p>
            <a:pPr marL="514350" indent="-514350">
              <a:buAutoNum type="arabicPeriod"/>
            </a:pPr>
            <a:r>
              <a:rPr lang="pl-PL" sz="2000" dirty="0">
                <a:solidFill>
                  <a:srgbClr val="0070C0"/>
                </a:solidFill>
                <a:latin typeface="Arial" panose="020B0604020202020204" pitchFamily="34" charset="0"/>
                <a:cs typeface="Arial" panose="020B0604020202020204" pitchFamily="34" charset="0"/>
              </a:rPr>
              <a:t>Liczba osób z niepełnosprawnościami objętych wsparciem w programie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514350" indent="-514350">
              <a:buAutoNum type="arabicPeriod"/>
            </a:pPr>
            <a:r>
              <a:rPr lang="pl-PL" sz="2000" dirty="0">
                <a:solidFill>
                  <a:srgbClr val="0070C0"/>
                </a:solidFill>
                <a:latin typeface="Arial" panose="020B0604020202020204" pitchFamily="34" charset="0"/>
                <a:cs typeface="Arial" panose="020B0604020202020204" pitchFamily="34" charset="0"/>
              </a:rPr>
              <a:t>Liczba osób z krajów trzecich objętych wsparciem w programie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514350" lvl="0" indent="-514350">
              <a:buFont typeface="Arial" panose="020B0604020202020204" pitchFamily="34" charset="0"/>
              <a:buAutoNum type="arabicPeriod"/>
            </a:pPr>
            <a:r>
              <a:rPr lang="pl-PL" sz="2000" dirty="0">
                <a:solidFill>
                  <a:srgbClr val="0070C0"/>
                </a:solidFill>
                <a:latin typeface="Arial" panose="020B0604020202020204" pitchFamily="34" charset="0"/>
                <a:cs typeface="Arial" panose="020B0604020202020204" pitchFamily="34" charset="0"/>
              </a:rPr>
              <a:t>Liczba osób obcego pochodzenia objętych wsparciem w programie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514350" indent="-514350">
              <a:buFont typeface="Arial" panose="020B0604020202020204" pitchFamily="34" charset="0"/>
              <a:buAutoNum type="arabicPeriod"/>
            </a:pPr>
            <a:r>
              <a:rPr lang="pl-PL" sz="2000" dirty="0">
                <a:solidFill>
                  <a:srgbClr val="0070C0"/>
                </a:solidFill>
                <a:latin typeface="Arial" panose="020B0604020202020204" pitchFamily="34" charset="0"/>
                <a:cs typeface="Arial" panose="020B0604020202020204" pitchFamily="34" charset="0"/>
              </a:rPr>
              <a:t>Liczba osób należących do mniejszości, w tym społeczności marginalizowanych takich jak Romowie, objętych wsparciem </a:t>
            </a:r>
            <a:br>
              <a:rPr lang="pl-PL" sz="2000" dirty="0">
                <a:solidFill>
                  <a:srgbClr val="0070C0"/>
                </a:solidFill>
                <a:latin typeface="Arial" panose="020B0604020202020204" pitchFamily="34" charset="0"/>
                <a:cs typeface="Arial" panose="020B0604020202020204" pitchFamily="34" charset="0"/>
              </a:rPr>
            </a:br>
            <a:r>
              <a:rPr lang="pl-PL" sz="2000" dirty="0">
                <a:solidFill>
                  <a:srgbClr val="0070C0"/>
                </a:solidFill>
                <a:latin typeface="Arial" panose="020B0604020202020204" pitchFamily="34" charset="0"/>
                <a:cs typeface="Arial" panose="020B0604020202020204" pitchFamily="34" charset="0"/>
              </a:rPr>
              <a:t>w programie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514350" indent="-514350">
              <a:buFont typeface="Arial" panose="020B0604020202020204" pitchFamily="34" charset="0"/>
              <a:buAutoNum type="arabicPeriod"/>
            </a:pPr>
            <a:r>
              <a:rPr lang="pl-PL" sz="2000" dirty="0">
                <a:solidFill>
                  <a:srgbClr val="0070C0"/>
                </a:solidFill>
                <a:latin typeface="Arial" panose="020B0604020202020204" pitchFamily="34" charset="0"/>
                <a:cs typeface="Arial" panose="020B0604020202020204" pitchFamily="34" charset="0"/>
              </a:rPr>
              <a:t>Liczba osób w kryzysie bezdomności lub dotkniętych wykluczeniem </a:t>
            </a:r>
            <a:br>
              <a:rPr lang="pl-PL" sz="2000" dirty="0">
                <a:solidFill>
                  <a:srgbClr val="0070C0"/>
                </a:solidFill>
                <a:latin typeface="Arial" panose="020B0604020202020204" pitchFamily="34" charset="0"/>
                <a:cs typeface="Arial" panose="020B0604020202020204" pitchFamily="34" charset="0"/>
              </a:rPr>
            </a:br>
            <a:r>
              <a:rPr lang="pl-PL" sz="2000" dirty="0">
                <a:solidFill>
                  <a:srgbClr val="0070C0"/>
                </a:solidFill>
                <a:latin typeface="Arial" panose="020B0604020202020204" pitchFamily="34" charset="0"/>
                <a:cs typeface="Arial" panose="020B0604020202020204" pitchFamily="34" charset="0"/>
              </a:rPr>
              <a:t>z dostępu do mieszkań, objętych wsparciem w programie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514350" indent="-514350">
              <a:buFont typeface="Arial" panose="020B0604020202020204" pitchFamily="34" charset="0"/>
              <a:buAutoNum type="arabicPeriod"/>
            </a:pPr>
            <a:endParaRPr lang="pl-PL" sz="2000" dirty="0">
              <a:solidFill>
                <a:srgbClr val="0070C0"/>
              </a:solidFill>
              <a:latin typeface="Arial" panose="020B0604020202020204" pitchFamily="34" charset="0"/>
              <a:cs typeface="Arial" panose="020B0604020202020204" pitchFamily="34" charset="0"/>
            </a:endParaRPr>
          </a:p>
          <a:p>
            <a:pPr marL="514350" lvl="0" indent="-514350">
              <a:buFont typeface="Arial" panose="020B0604020202020204" pitchFamily="34" charset="0"/>
              <a:buAutoNum type="arabicPeriod"/>
            </a:pPr>
            <a:endParaRPr lang="pl-PL" sz="2000" dirty="0">
              <a:solidFill>
                <a:srgbClr val="0070C0"/>
              </a:solidFill>
              <a:latin typeface="Arial" panose="020B0604020202020204" pitchFamily="34" charset="0"/>
              <a:cs typeface="Arial" panose="020B0604020202020204" pitchFamily="34" charset="0"/>
            </a:endParaRPr>
          </a:p>
          <a:p>
            <a:pPr marL="514350" indent="-514350">
              <a:buAutoNum type="arabicPeriod"/>
            </a:pPr>
            <a:endParaRPr lang="pl-PL" sz="2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8174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179512" y="411510"/>
            <a:ext cx="8784976" cy="857250"/>
          </a:xfrm>
        </p:spPr>
        <p:txBody>
          <a:bodyPr>
            <a:normAutofit fontScale="90000"/>
          </a:bodyPr>
          <a:lstStyle/>
          <a:p>
            <a:r>
              <a:rPr lang="pl-PL" sz="3600" b="1" dirty="0">
                <a:solidFill>
                  <a:srgbClr val="0070C0"/>
                </a:solidFill>
                <a:latin typeface="Arial" panose="020B0604020202020204" pitchFamily="34" charset="0"/>
                <a:cs typeface="Arial" panose="020B0604020202020204" pitchFamily="34" charset="0"/>
              </a:rPr>
              <a:t>Wskaźniki monitoringowe dot. podmiotów</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251520" y="1399084"/>
            <a:ext cx="8424936" cy="3744416"/>
          </a:xfrm>
        </p:spPr>
        <p:txBody>
          <a:bodyPr>
            <a:normAutofit/>
          </a:bodyPr>
          <a:lstStyle/>
          <a:p>
            <a:pPr marL="514350" indent="-514350">
              <a:buAutoNum type="arabicPeriod"/>
            </a:pPr>
            <a:r>
              <a:rPr lang="pl-PL" sz="2000" dirty="0">
                <a:solidFill>
                  <a:srgbClr val="0070C0"/>
                </a:solidFill>
                <a:latin typeface="Arial" panose="020B0604020202020204" pitchFamily="34" charset="0"/>
                <a:cs typeface="Arial" panose="020B0604020202020204" pitchFamily="34" charset="0"/>
              </a:rPr>
              <a:t>Liczba objętych wsparciem podmiotów administracji publicznej lub służb publicznych na szczeblu krajowym, regionalnym lub lokalnym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514350" indent="-514350">
              <a:buFont typeface="Arial" panose="020B0604020202020204" pitchFamily="34" charset="0"/>
              <a:buAutoNum type="arabicPeriod"/>
            </a:pPr>
            <a:r>
              <a:rPr lang="pl-PL" sz="2000" dirty="0">
                <a:solidFill>
                  <a:srgbClr val="0070C0"/>
                </a:solidFill>
                <a:latin typeface="Arial" panose="020B0604020202020204" pitchFamily="34" charset="0"/>
                <a:cs typeface="Arial" panose="020B0604020202020204" pitchFamily="34" charset="0"/>
              </a:rPr>
              <a:t>Liczba objętych wsparciem mikro-, małych i średnich przedsiębiorstw (w tym spółdzielni i przedsiębiorstw społecznych) </a:t>
            </a:r>
            <a:r>
              <a:rPr lang="pl-PL" sz="2000" i="1" dirty="0">
                <a:solidFill>
                  <a:srgbClr val="0070C0"/>
                </a:solidFill>
                <a:latin typeface="Arial" panose="020B0604020202020204" pitchFamily="34" charset="0"/>
                <a:cs typeface="Arial" panose="020B0604020202020204" pitchFamily="34" charset="0"/>
              </a:rPr>
              <a:t>(obligatoryjny)</a:t>
            </a:r>
            <a:r>
              <a:rPr lang="pl-PL" sz="2000" dirty="0">
                <a:solidFill>
                  <a:srgbClr val="0070C0"/>
                </a:solidFill>
                <a:latin typeface="Arial" panose="020B0604020202020204" pitchFamily="34" charset="0"/>
                <a:cs typeface="Arial" panose="020B0604020202020204" pitchFamily="34" charset="0"/>
              </a:rPr>
              <a:t>.</a:t>
            </a:r>
          </a:p>
          <a:p>
            <a:pPr marL="0" indent="0">
              <a:buNone/>
            </a:pPr>
            <a:endParaRPr lang="pl-PL" sz="2000" dirty="0">
              <a:solidFill>
                <a:srgbClr val="0070C0"/>
              </a:solidFill>
              <a:latin typeface="Arial" panose="020B0604020202020204" pitchFamily="34" charset="0"/>
              <a:cs typeface="Arial" panose="020B0604020202020204" pitchFamily="34" charset="0"/>
            </a:endParaRPr>
          </a:p>
          <a:p>
            <a:pPr marL="514350" lvl="0" indent="-514350">
              <a:buFont typeface="Arial" panose="020B0604020202020204" pitchFamily="34" charset="0"/>
              <a:buAutoNum type="arabicPeriod"/>
            </a:pPr>
            <a:endParaRPr lang="pl-PL" sz="2000" dirty="0">
              <a:solidFill>
                <a:srgbClr val="0070C0"/>
              </a:solidFill>
              <a:latin typeface="Arial" panose="020B0604020202020204" pitchFamily="34" charset="0"/>
              <a:cs typeface="Arial" panose="020B0604020202020204" pitchFamily="34" charset="0"/>
            </a:endParaRPr>
          </a:p>
          <a:p>
            <a:pPr marL="514350" indent="-514350">
              <a:buAutoNum type="arabicPeriod"/>
            </a:pPr>
            <a:endParaRPr lang="pl-PL" sz="2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57773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3200" dirty="0">
                <a:solidFill>
                  <a:schemeClr val="bg1"/>
                </a:solidFill>
                <a:latin typeface="Arial" panose="020B0604020202020204" pitchFamily="34" charset="0"/>
                <a:cs typeface="Arial" panose="020B0604020202020204" pitchFamily="34" charset="0"/>
              </a:rPr>
              <a:t>Slajd końcowy</a:t>
            </a:r>
          </a:p>
        </p:txBody>
      </p:sp>
      <p:pic>
        <p:nvPicPr>
          <p:cNvPr id="5" name="Symbol zastępczy zawartości 4" descr="Slajd końcowy zawiera podziękowanie za uwagę oraz informację, że Wojewódzki Urząd Pracy w Katowicach jest jednostką organizacyjną (samorządu) Województwa Śląskiego." title="Slajd końcowy">
            <a:extLst>
              <a:ext uri="{FF2B5EF4-FFF2-40B4-BE49-F238E27FC236}">
                <a16:creationId xmlns:a16="http://schemas.microsoft.com/office/drawing/2014/main" id="{16EEF930-A10B-46A9-9BFF-087699D53242}"/>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95536" y="267494"/>
            <a:ext cx="8352928" cy="4389738"/>
          </a:xfrm>
        </p:spPr>
      </p:pic>
    </p:spTree>
    <p:extLst>
      <p:ext uri="{BB962C8B-B14F-4D97-AF65-F5344CB8AC3E}">
        <p14:creationId xmlns:p14="http://schemas.microsoft.com/office/powerpoint/2010/main" val="3083112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4000" b="1" dirty="0">
                <a:solidFill>
                  <a:srgbClr val="0070C0"/>
                </a:solidFill>
                <a:latin typeface="Arial" panose="020B0604020202020204" pitchFamily="34" charset="0"/>
                <a:cs typeface="Arial" panose="020B0604020202020204" pitchFamily="34" charset="0"/>
              </a:rPr>
              <a:t>Typy projektów</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349188" y="1491630"/>
            <a:ext cx="8445624" cy="3175198"/>
          </a:xfrm>
        </p:spPr>
        <p:txBody>
          <a:bodyPr>
            <a:normAutofit/>
          </a:bodyPr>
          <a:lstStyle/>
          <a:p>
            <a:pPr marL="0" indent="0" algn="ctr">
              <a:buNone/>
            </a:pPr>
            <a:r>
              <a:rPr lang="pl-PL" u="sng" dirty="0">
                <a:solidFill>
                  <a:srgbClr val="0070C0"/>
                </a:solidFill>
                <a:latin typeface="Arial" panose="020B0604020202020204" pitchFamily="34" charset="0"/>
                <a:cs typeface="Arial" panose="020B0604020202020204" pitchFamily="34" charset="0"/>
              </a:rPr>
              <a:t>Typ 1: szkolenia (BUR): </a:t>
            </a:r>
          </a:p>
          <a:p>
            <a:pPr marL="0" indent="0" algn="ctr">
              <a:buNone/>
            </a:pPr>
            <a:r>
              <a:rPr lang="pl-PL" dirty="0">
                <a:solidFill>
                  <a:srgbClr val="0070C0"/>
                </a:solidFill>
              </a:rPr>
              <a:t>Szkolenia dla przedsiębiorców i ich pracowników przy wykorzystaniu systemu popytowego (PSF) w oparciu o BUR.</a:t>
            </a:r>
            <a:br>
              <a:rPr lang="pl-PL" dirty="0"/>
            </a:br>
            <a:endParaRPr lang="pl-PL"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977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a:extLst>
              <a:ext uri="{FF2B5EF4-FFF2-40B4-BE49-F238E27FC236}">
                <a16:creationId xmlns:a16="http://schemas.microsoft.com/office/drawing/2014/main" id="{051513A0-1376-4600-A8C2-DF12D55340F7}"/>
              </a:ext>
            </a:extLst>
          </p:cNvPr>
          <p:cNvSpPr txBox="1">
            <a:spLocks/>
          </p:cNvSpPr>
          <p:nvPr/>
        </p:nvSpPr>
        <p:spPr bwMode="auto">
          <a:xfrm>
            <a:off x="421196" y="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4400" b="0" i="0" u="none" strike="noStrike" kern="1200" cap="none" spc="0" normalizeH="0" baseline="0" noProof="0">
                <a:ln>
                  <a:noFill/>
                </a:ln>
                <a:solidFill>
                  <a:sysClr val="windowText" lastClr="000000"/>
                </a:solidFill>
                <a:effectLst/>
                <a:uLnTx/>
                <a:uFillTx/>
                <a:latin typeface="Calibri"/>
                <a:ea typeface="+mj-ea"/>
                <a:cs typeface="+mj-cs"/>
              </a:rPr>
              <a:t>Szkolenia dla przedsiębiorców</a:t>
            </a:r>
            <a:endParaRPr kumimoji="0" lang="pl-PL" sz="4400" b="0" i="0" u="none" strike="noStrike" kern="1200" cap="none" spc="0" normalizeH="0" baseline="0" noProof="0" dirty="0">
              <a:ln>
                <a:noFill/>
              </a:ln>
              <a:solidFill>
                <a:sysClr val="windowText" lastClr="000000"/>
              </a:solidFill>
              <a:effectLst/>
              <a:uLnTx/>
              <a:uFillTx/>
              <a:latin typeface="Calibri"/>
              <a:ea typeface="+mj-ea"/>
              <a:cs typeface="+mj-cs"/>
            </a:endParaRPr>
          </a:p>
        </p:txBody>
      </p:sp>
      <p:graphicFrame>
        <p:nvGraphicFramePr>
          <p:cNvPr id="9" name="Symbol zastępczy zawartości 3">
            <a:extLst>
              <a:ext uri="{FF2B5EF4-FFF2-40B4-BE49-F238E27FC236}">
                <a16:creationId xmlns:a16="http://schemas.microsoft.com/office/drawing/2014/main" id="{52C014EC-167E-4A78-BD9C-FF3A4A503E7D}"/>
              </a:ext>
            </a:extLst>
          </p:cNvPr>
          <p:cNvGraphicFramePr>
            <a:graphicFrameLocks/>
          </p:cNvGraphicFramePr>
          <p:nvPr>
            <p:extLst>
              <p:ext uri="{D42A27DB-BD31-4B8C-83A1-F6EECF244321}">
                <p14:modId xmlns:p14="http://schemas.microsoft.com/office/powerpoint/2010/main" val="2507111871"/>
              </p:ext>
            </p:extLst>
          </p:nvPr>
        </p:nvGraphicFramePr>
        <p:xfrm>
          <a:off x="179512" y="843558"/>
          <a:ext cx="8712968"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pole tekstowe 9">
            <a:extLst>
              <a:ext uri="{FF2B5EF4-FFF2-40B4-BE49-F238E27FC236}">
                <a16:creationId xmlns:a16="http://schemas.microsoft.com/office/drawing/2014/main" id="{47BE110C-3C05-48CE-9968-A0584A73E2A1}"/>
              </a:ext>
            </a:extLst>
          </p:cNvPr>
          <p:cNvSpPr txBox="1"/>
          <p:nvPr/>
        </p:nvSpPr>
        <p:spPr>
          <a:xfrm>
            <a:off x="2987824" y="4340400"/>
            <a:ext cx="3424220" cy="369332"/>
          </a:xfrm>
          <a:prstGeom prst="rect">
            <a:avLst/>
          </a:prstGeom>
          <a:noFill/>
        </p:spPr>
        <p:txBody>
          <a:bodyPr wrap="square" rtlCol="0">
            <a:spAutoFit/>
          </a:bodyPr>
          <a:lstStyle/>
          <a:p>
            <a:pPr fontAlgn="base">
              <a:spcBef>
                <a:spcPct val="0"/>
              </a:spcBef>
              <a:spcAft>
                <a:spcPct val="0"/>
              </a:spcAft>
            </a:pPr>
            <a:r>
              <a:rPr lang="pl-PL" dirty="0">
                <a:solidFill>
                  <a:prstClr val="black"/>
                </a:solidFill>
                <a:latin typeface="Arial" panose="020B0604020202020204" pitchFamily="34" charset="0"/>
                <a:cs typeface="Arial" panose="020B0604020202020204" pitchFamily="34" charset="0"/>
              </a:rPr>
              <a:t>Zakres tematyczny szkoleń</a:t>
            </a:r>
          </a:p>
        </p:txBody>
      </p:sp>
    </p:spTree>
    <p:extLst>
      <p:ext uri="{BB962C8B-B14F-4D97-AF65-F5344CB8AC3E}">
        <p14:creationId xmlns:p14="http://schemas.microsoft.com/office/powerpoint/2010/main" val="2900440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4000" b="1" dirty="0">
                <a:solidFill>
                  <a:srgbClr val="0070C0"/>
                </a:solidFill>
                <a:latin typeface="Arial" panose="020B0604020202020204" pitchFamily="34" charset="0"/>
                <a:cs typeface="Arial" panose="020B0604020202020204" pitchFamily="34" charset="0"/>
              </a:rPr>
              <a:t>Typy projektów</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349188" y="1491630"/>
            <a:ext cx="8445624" cy="3175198"/>
          </a:xfrm>
        </p:spPr>
        <p:txBody>
          <a:bodyPr>
            <a:normAutofit/>
          </a:bodyPr>
          <a:lstStyle/>
          <a:p>
            <a:pPr marL="0" indent="0" algn="ctr">
              <a:buNone/>
            </a:pPr>
            <a:r>
              <a:rPr lang="pl-PL" u="sng" dirty="0">
                <a:solidFill>
                  <a:srgbClr val="0070C0"/>
                </a:solidFill>
                <a:latin typeface="Arial" panose="020B0604020202020204" pitchFamily="34" charset="0"/>
                <a:cs typeface="Arial" panose="020B0604020202020204" pitchFamily="34" charset="0"/>
              </a:rPr>
              <a:t>Typ 2: szkolenia dla JST: </a:t>
            </a:r>
          </a:p>
          <a:p>
            <a:pPr marL="0" indent="0" algn="ctr">
              <a:buNone/>
            </a:pPr>
            <a:r>
              <a:rPr lang="pl-PL" dirty="0">
                <a:solidFill>
                  <a:srgbClr val="0070C0"/>
                </a:solidFill>
              </a:rPr>
              <a:t>Szkolenia dla pracowników jednostek samorządu terytorialnego realizowane</a:t>
            </a:r>
            <a:br>
              <a:rPr lang="pl-PL" dirty="0">
                <a:solidFill>
                  <a:srgbClr val="0070C0"/>
                </a:solidFill>
              </a:rPr>
            </a:br>
            <a:r>
              <a:rPr lang="pl-PL" dirty="0">
                <a:solidFill>
                  <a:srgbClr val="0070C0"/>
                </a:solidFill>
              </a:rPr>
              <a:t>poza BUR, ale zgodne ze zidentyfikowanymi potrzebami. </a:t>
            </a:r>
            <a:br>
              <a:rPr lang="pl-PL" dirty="0"/>
            </a:br>
            <a:endParaRPr lang="pl-PL"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7437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06CDA1-84CC-4A0F-BC04-ED3B8431599D}"/>
              </a:ext>
            </a:extLst>
          </p:cNvPr>
          <p:cNvSpPr txBox="1">
            <a:spLocks/>
          </p:cNvSpPr>
          <p:nvPr/>
        </p:nvSpPr>
        <p:spPr bwMode="auto">
          <a:xfrm>
            <a:off x="251520" y="0"/>
            <a:ext cx="8568952"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2800" b="0" i="0" u="none" strike="noStrike" kern="1200" cap="none" spc="0" normalizeH="0" baseline="0" noProof="0" dirty="0">
                <a:ln>
                  <a:noFill/>
                </a:ln>
                <a:solidFill>
                  <a:sysClr val="windowText" lastClr="000000"/>
                </a:solidFill>
                <a:effectLst/>
                <a:uLnTx/>
                <a:uFillTx/>
                <a:latin typeface="Calibri"/>
                <a:ea typeface="+mj-ea"/>
                <a:cs typeface="+mj-cs"/>
              </a:rPr>
              <a:t>Typ 2: szkolenia dla Jednostek Samorządu Terytorialnego</a:t>
            </a:r>
          </a:p>
        </p:txBody>
      </p:sp>
      <p:graphicFrame>
        <p:nvGraphicFramePr>
          <p:cNvPr id="3" name="Symbol zastępczy zawartości 3">
            <a:extLst>
              <a:ext uri="{FF2B5EF4-FFF2-40B4-BE49-F238E27FC236}">
                <a16:creationId xmlns:a16="http://schemas.microsoft.com/office/drawing/2014/main" id="{D9046978-7993-4B64-862B-772B78B5A022}"/>
              </a:ext>
            </a:extLst>
          </p:cNvPr>
          <p:cNvGraphicFramePr>
            <a:graphicFrameLocks/>
          </p:cNvGraphicFramePr>
          <p:nvPr>
            <p:extLst>
              <p:ext uri="{D42A27DB-BD31-4B8C-83A1-F6EECF244321}">
                <p14:modId xmlns:p14="http://schemas.microsoft.com/office/powerpoint/2010/main" val="1588225900"/>
              </p:ext>
            </p:extLst>
          </p:nvPr>
        </p:nvGraphicFramePr>
        <p:xfrm>
          <a:off x="179512" y="843558"/>
          <a:ext cx="8712968"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pole tekstowe 3">
            <a:extLst>
              <a:ext uri="{FF2B5EF4-FFF2-40B4-BE49-F238E27FC236}">
                <a16:creationId xmlns:a16="http://schemas.microsoft.com/office/drawing/2014/main" id="{36A94BAF-8EDC-44DD-9ABE-C3C4D8184362}"/>
              </a:ext>
            </a:extLst>
          </p:cNvPr>
          <p:cNvSpPr txBox="1"/>
          <p:nvPr/>
        </p:nvSpPr>
        <p:spPr>
          <a:xfrm>
            <a:off x="2987824" y="4340400"/>
            <a:ext cx="3424220" cy="369332"/>
          </a:xfrm>
          <a:prstGeom prst="rect">
            <a:avLst/>
          </a:prstGeom>
          <a:noFill/>
        </p:spPr>
        <p:txBody>
          <a:bodyPr wrap="square" rtlCol="0">
            <a:spAutoFit/>
          </a:bodyPr>
          <a:lstStyle/>
          <a:p>
            <a:pPr fontAlgn="base">
              <a:spcBef>
                <a:spcPct val="0"/>
              </a:spcBef>
              <a:spcAft>
                <a:spcPct val="0"/>
              </a:spcAft>
            </a:pPr>
            <a:r>
              <a:rPr lang="pl-PL" dirty="0">
                <a:solidFill>
                  <a:prstClr val="black"/>
                </a:solidFill>
                <a:latin typeface="Arial" panose="020B0604020202020204" pitchFamily="34" charset="0"/>
                <a:cs typeface="Arial" panose="020B0604020202020204" pitchFamily="34" charset="0"/>
              </a:rPr>
              <a:t>Zakres tematyczny szkoleń</a:t>
            </a:r>
          </a:p>
        </p:txBody>
      </p:sp>
    </p:spTree>
    <p:extLst>
      <p:ext uri="{BB962C8B-B14F-4D97-AF65-F5344CB8AC3E}">
        <p14:creationId xmlns:p14="http://schemas.microsoft.com/office/powerpoint/2010/main" val="2808085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B7AAEB3-BD76-4D81-AB77-A498F877A111}"/>
              </a:ext>
            </a:extLst>
          </p:cNvPr>
          <p:cNvSpPr txBox="1">
            <a:spLocks/>
          </p:cNvSpPr>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pl-PL" sz="4400" b="0" i="0" u="none" strike="noStrike" kern="1200" cap="none" spc="0" normalizeH="0" baseline="0" noProof="0">
                <a:ln>
                  <a:noFill/>
                </a:ln>
                <a:solidFill>
                  <a:sysClr val="windowText" lastClr="000000"/>
                </a:solidFill>
                <a:effectLst/>
                <a:uLnTx/>
                <a:uFillTx/>
                <a:latin typeface="Calibri"/>
                <a:ea typeface="+mj-ea"/>
                <a:cs typeface="+mj-cs"/>
              </a:rPr>
              <a:t>Wybór szkoleń </a:t>
            </a:r>
            <a:endParaRPr kumimoji="0" lang="pl-PL" sz="4400" b="0" i="0" u="none" strike="noStrike" kern="1200" cap="none" spc="0" normalizeH="0" baseline="0" noProof="0" dirty="0">
              <a:ln>
                <a:noFill/>
              </a:ln>
              <a:solidFill>
                <a:sysClr val="windowText" lastClr="000000"/>
              </a:solidFill>
              <a:effectLst/>
              <a:uLnTx/>
              <a:uFillTx/>
              <a:latin typeface="Calibri"/>
              <a:ea typeface="+mj-ea"/>
              <a:cs typeface="+mj-cs"/>
            </a:endParaRPr>
          </a:p>
        </p:txBody>
      </p:sp>
      <p:graphicFrame>
        <p:nvGraphicFramePr>
          <p:cNvPr id="3" name="Symbol zastępczy zawartości 4">
            <a:extLst>
              <a:ext uri="{FF2B5EF4-FFF2-40B4-BE49-F238E27FC236}">
                <a16:creationId xmlns:a16="http://schemas.microsoft.com/office/drawing/2014/main" id="{CDC75E2E-187D-4C74-93AC-BFF724C426AA}"/>
              </a:ext>
            </a:extLst>
          </p:cNvPr>
          <p:cNvGraphicFramePr>
            <a:graphicFrameLocks/>
          </p:cNvGraphicFramePr>
          <p:nvPr>
            <p:extLst>
              <p:ext uri="{D42A27DB-BD31-4B8C-83A1-F6EECF244321}">
                <p14:modId xmlns:p14="http://schemas.microsoft.com/office/powerpoint/2010/main" val="151848979"/>
              </p:ext>
            </p:extLst>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9174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E441C9-A321-43AA-B626-86F0F40B176F}"/>
              </a:ext>
            </a:extLst>
          </p:cNvPr>
          <p:cNvSpPr>
            <a:spLocks noGrp="1"/>
          </p:cNvSpPr>
          <p:nvPr>
            <p:ph type="title"/>
          </p:nvPr>
        </p:nvSpPr>
        <p:spPr>
          <a:xfrm>
            <a:off x="457200" y="411510"/>
            <a:ext cx="8229600" cy="857250"/>
          </a:xfrm>
        </p:spPr>
        <p:txBody>
          <a:bodyPr>
            <a:normAutofit/>
          </a:bodyPr>
          <a:lstStyle/>
          <a:p>
            <a:r>
              <a:rPr lang="pl-PL" sz="4000" b="1" dirty="0">
                <a:solidFill>
                  <a:srgbClr val="0070C0"/>
                </a:solidFill>
                <a:latin typeface="Arial" panose="020B0604020202020204" pitchFamily="34" charset="0"/>
                <a:cs typeface="Arial" panose="020B0604020202020204" pitchFamily="34" charset="0"/>
              </a:rPr>
              <a:t>Typy projektów</a:t>
            </a:r>
          </a:p>
        </p:txBody>
      </p:sp>
      <p:sp>
        <p:nvSpPr>
          <p:cNvPr id="3" name="Symbol zastępczy zawartości 2">
            <a:extLst>
              <a:ext uri="{FF2B5EF4-FFF2-40B4-BE49-F238E27FC236}">
                <a16:creationId xmlns:a16="http://schemas.microsoft.com/office/drawing/2014/main" id="{847A7A4D-DD6F-487D-9F50-59E032A30A29}"/>
              </a:ext>
            </a:extLst>
          </p:cNvPr>
          <p:cNvSpPr>
            <a:spLocks noGrp="1"/>
          </p:cNvSpPr>
          <p:nvPr>
            <p:ph idx="1"/>
          </p:nvPr>
        </p:nvSpPr>
        <p:spPr>
          <a:xfrm>
            <a:off x="349188" y="1491630"/>
            <a:ext cx="8445624" cy="3175198"/>
          </a:xfrm>
        </p:spPr>
        <p:txBody>
          <a:bodyPr>
            <a:normAutofit/>
          </a:bodyPr>
          <a:lstStyle/>
          <a:p>
            <a:pPr marL="0" indent="0" algn="ctr">
              <a:buNone/>
            </a:pPr>
            <a:r>
              <a:rPr lang="pl-PL" u="sng" dirty="0">
                <a:solidFill>
                  <a:srgbClr val="0070C0"/>
                </a:solidFill>
                <a:latin typeface="Arial" panose="020B0604020202020204" pitchFamily="34" charset="0"/>
                <a:cs typeface="Arial" panose="020B0604020202020204" pitchFamily="34" charset="0"/>
              </a:rPr>
              <a:t>Typ 3: szkolenia i doradztwo dla powracających na rynek pracy</a:t>
            </a:r>
            <a:r>
              <a:rPr kumimoji="0" lang="pl-PL" sz="3200" b="0" i="0" u="none" strike="noStrike" kern="1200" cap="none" spc="0" normalizeH="0" baseline="0" noProof="0" dirty="0">
                <a:ln>
                  <a:noFill/>
                </a:ln>
                <a:solidFill>
                  <a:sysClr val="windowText" lastClr="000000"/>
                </a:solidFill>
                <a:effectLst/>
                <a:uLnTx/>
                <a:uFillTx/>
                <a:latin typeface="Calibri"/>
                <a:ea typeface="+mj-ea"/>
                <a:cs typeface="+mj-cs"/>
              </a:rPr>
              <a:t> </a:t>
            </a:r>
            <a:r>
              <a:rPr lang="pl-PL" u="sng" dirty="0">
                <a:solidFill>
                  <a:srgbClr val="0070C0"/>
                </a:solidFill>
                <a:latin typeface="Arial" panose="020B0604020202020204" pitchFamily="34" charset="0"/>
                <a:cs typeface="Arial" panose="020B0604020202020204" pitchFamily="34" charset="0"/>
              </a:rPr>
              <a:t>: </a:t>
            </a:r>
          </a:p>
          <a:p>
            <a:pPr marL="0" indent="0" algn="ctr">
              <a:buNone/>
            </a:pPr>
            <a:endParaRPr lang="pl-PL" sz="1600" dirty="0">
              <a:solidFill>
                <a:srgbClr val="0070C0"/>
              </a:solidFill>
            </a:endParaRPr>
          </a:p>
          <a:p>
            <a:pPr marL="0" indent="0" algn="ctr">
              <a:buNone/>
            </a:pPr>
            <a:r>
              <a:rPr lang="pl-PL" sz="1600" dirty="0">
                <a:solidFill>
                  <a:srgbClr val="0070C0"/>
                </a:solidFill>
              </a:rPr>
              <a:t>Wsparcie jest skierowane do osób dorosłych, które z własnej inicjatywy chcą podnosić swoje umiejętności lub kompetencje albo nabyć kwalifikacje.</a:t>
            </a:r>
            <a:r>
              <a:rPr lang="pl-PL" dirty="0">
                <a:solidFill>
                  <a:srgbClr val="0070C0"/>
                </a:solidFill>
              </a:rPr>
              <a:t> </a:t>
            </a:r>
            <a:br>
              <a:rPr lang="pl-PL" dirty="0"/>
            </a:br>
            <a:endParaRPr lang="pl-PL"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6316561"/>
      </p:ext>
    </p:extLst>
  </p:cSld>
  <p:clrMapOvr>
    <a:masterClrMapping/>
  </p:clrMapOvr>
</p:sld>
</file>

<file path=ppt/theme/theme1.xml><?xml version="1.0" encoding="utf-8"?>
<a:theme xmlns:a="http://schemas.openxmlformats.org/drawingml/2006/main" name="Nowa perspektywa">
  <a:themeElements>
    <a:clrScheme name="FESL">
      <a:dk1>
        <a:sysClr val="windowText" lastClr="000000"/>
      </a:dk1>
      <a:lt1>
        <a:sysClr val="window" lastClr="FFFFFF"/>
      </a:lt1>
      <a:dk2>
        <a:srgbClr val="1F497D"/>
      </a:dk2>
      <a:lt2>
        <a:srgbClr val="EEECE1"/>
      </a:lt2>
      <a:accent1>
        <a:srgbClr val="003399"/>
      </a:accent1>
      <a:accent2>
        <a:srgbClr val="0052B0"/>
      </a:accent2>
      <a:accent3>
        <a:srgbClr val="A6D4FF"/>
      </a:accent3>
      <a:accent4>
        <a:srgbClr val="11306E"/>
      </a:accent4>
      <a:accent5>
        <a:srgbClr val="6BB1E2"/>
      </a:accent5>
      <a:accent6>
        <a:srgbClr val="FFDD00"/>
      </a:accent6>
      <a:hlink>
        <a:srgbClr val="0000FF"/>
      </a:hlink>
      <a:folHlink>
        <a:srgbClr val="800080"/>
      </a:folHlink>
    </a:clrScheme>
    <a:fontScheme name="FESL">
      <a:majorFont>
        <a:latin typeface="Open Sans"/>
        <a:ea typeface=""/>
        <a:cs typeface=""/>
      </a:majorFont>
      <a:minorFont>
        <a:latin typeface="Open Sans"/>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FESL szablon z wzorcem.potx</Template>
  <TotalTime>3057</TotalTime>
  <Words>3449</Words>
  <Application>Microsoft Office PowerPoint</Application>
  <PresentationFormat>Pokaz na ekranie (16:9)</PresentationFormat>
  <Paragraphs>315</Paragraphs>
  <Slides>38</Slides>
  <Notes>36</Notes>
  <HiddenSlides>0</HiddenSlides>
  <MMClips>0</MMClips>
  <ScaleCrop>false</ScaleCrop>
  <HeadingPairs>
    <vt:vector size="6" baseType="variant">
      <vt:variant>
        <vt:lpstr>Używane czcionki</vt:lpstr>
      </vt:variant>
      <vt:variant>
        <vt:i4>4</vt:i4>
      </vt:variant>
      <vt:variant>
        <vt:lpstr>Motyw</vt:lpstr>
      </vt:variant>
      <vt:variant>
        <vt:i4>2</vt:i4>
      </vt:variant>
      <vt:variant>
        <vt:lpstr>Tytuły slajdów</vt:lpstr>
      </vt:variant>
      <vt:variant>
        <vt:i4>38</vt:i4>
      </vt:variant>
    </vt:vector>
  </HeadingPairs>
  <TitlesOfParts>
    <vt:vector size="44" baseType="lpstr">
      <vt:lpstr>Arial</vt:lpstr>
      <vt:lpstr>Calibri</vt:lpstr>
      <vt:lpstr>Open Sans</vt:lpstr>
      <vt:lpstr>Wingdings</vt:lpstr>
      <vt:lpstr>Nowa perspektywa</vt:lpstr>
      <vt:lpstr>1_Motyw pakietu Office</vt:lpstr>
      <vt:lpstr>Działanie FESL.05.11  Równość szans na rynku pracy</vt:lpstr>
      <vt:lpstr>Cel Działania FESL.05.11</vt:lpstr>
      <vt:lpstr>Typy projektów</vt:lpstr>
      <vt:lpstr>Typy projektów</vt:lpstr>
      <vt:lpstr>Prezentacja programu PowerPoint</vt:lpstr>
      <vt:lpstr>Typy projektów</vt:lpstr>
      <vt:lpstr>Prezentacja programu PowerPoint</vt:lpstr>
      <vt:lpstr>Prezentacja programu PowerPoint</vt:lpstr>
      <vt:lpstr>Typy projektów</vt:lpstr>
      <vt:lpstr>Prezentacja programu PowerPoint</vt:lpstr>
      <vt:lpstr>Prezentacja programu PowerPoint</vt:lpstr>
      <vt:lpstr>Uczestnicy projektu</vt:lpstr>
      <vt:lpstr>Dane finansowe - nabór</vt:lpstr>
      <vt:lpstr>Dane finansowe - projekt</vt:lpstr>
      <vt:lpstr>Sposób złożenia wniosku o dofinansowanie</vt:lpstr>
      <vt:lpstr>Kryteria formalne (ocena 0/1)</vt:lpstr>
      <vt:lpstr>Kryteria merytoryczne (ocena 0/1)</vt:lpstr>
      <vt:lpstr>Kryteria merytoryczne (punktowe)</vt:lpstr>
      <vt:lpstr>Kryteria horyzontalne</vt:lpstr>
      <vt:lpstr>Kryterium negocjacyjne</vt:lpstr>
      <vt:lpstr>Kryterium dostępu nr 1</vt:lpstr>
      <vt:lpstr>Kryterium dostępu nr 2</vt:lpstr>
      <vt:lpstr>Kryterium dostępu nr 3</vt:lpstr>
      <vt:lpstr>Kryterium dostępu nr 4</vt:lpstr>
      <vt:lpstr>Kryterium dostępu nr 5</vt:lpstr>
      <vt:lpstr>Kryterium dostępu nr 6</vt:lpstr>
      <vt:lpstr>Kryterium dostępu nr 7</vt:lpstr>
      <vt:lpstr>Kryterium dostępu nr 8</vt:lpstr>
      <vt:lpstr>Kryterium dostępu nr 9</vt:lpstr>
      <vt:lpstr>Kryterium dostępu nr 10</vt:lpstr>
      <vt:lpstr>Kryteria dodatkowe</vt:lpstr>
      <vt:lpstr>Kryteria dodatkowe</vt:lpstr>
      <vt:lpstr>Wskaźniki produktu</vt:lpstr>
      <vt:lpstr>Wskaźniki rezultatu</vt:lpstr>
      <vt:lpstr>Wskaźniki monitoringowe dot. dostępności</vt:lpstr>
      <vt:lpstr>Wskaźniki monitoringowe dot. uczestników</vt:lpstr>
      <vt:lpstr>Wskaźniki monitoringowe dot. podmiotów</vt:lpstr>
      <vt:lpstr>Slajd końcowy</vt:lpstr>
    </vt:vector>
  </TitlesOfParts>
  <Company>WUP Katowice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Najważniejsze zapisy dokumentacji w ramach naboru nr FESL.05.11-IP.02-130-24</dc:title>
  <dc:creator>Angelika Kokora</dc:creator>
  <cp:lastModifiedBy>Gracja Drzewiecka</cp:lastModifiedBy>
  <cp:revision>351</cp:revision>
  <cp:lastPrinted>2023-11-15T12:14:28Z</cp:lastPrinted>
  <dcterms:created xsi:type="dcterms:W3CDTF">2023-04-14T06:58:30Z</dcterms:created>
  <dcterms:modified xsi:type="dcterms:W3CDTF">2024-07-31T08:52:53Z</dcterms:modified>
</cp:coreProperties>
</file>