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58"/>
  </p:notesMasterIdLst>
  <p:handoutMasterIdLst>
    <p:handoutMasterId r:id="rId59"/>
  </p:handoutMasterIdLst>
  <p:sldIdLst>
    <p:sldId id="256" r:id="rId6"/>
    <p:sldId id="272" r:id="rId7"/>
    <p:sldId id="289" r:id="rId8"/>
    <p:sldId id="334" r:id="rId9"/>
    <p:sldId id="308" r:id="rId10"/>
    <p:sldId id="309" r:id="rId11"/>
    <p:sldId id="310" r:id="rId12"/>
    <p:sldId id="311" r:id="rId13"/>
    <p:sldId id="312" r:id="rId14"/>
    <p:sldId id="313" r:id="rId15"/>
    <p:sldId id="288" r:id="rId16"/>
    <p:sldId id="327" r:id="rId17"/>
    <p:sldId id="328" r:id="rId18"/>
    <p:sldId id="330" r:id="rId19"/>
    <p:sldId id="331" r:id="rId20"/>
    <p:sldId id="332" r:id="rId21"/>
    <p:sldId id="333" r:id="rId22"/>
    <p:sldId id="292" r:id="rId23"/>
    <p:sldId id="293" r:id="rId24"/>
    <p:sldId id="260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23" r:id="rId33"/>
    <p:sldId id="301" r:id="rId34"/>
    <p:sldId id="290" r:id="rId35"/>
    <p:sldId id="302" r:id="rId36"/>
    <p:sldId id="303" r:id="rId37"/>
    <p:sldId id="324" r:id="rId38"/>
    <p:sldId id="325" r:id="rId39"/>
    <p:sldId id="305" r:id="rId40"/>
    <p:sldId id="306" r:id="rId41"/>
    <p:sldId id="307" r:id="rId42"/>
    <p:sldId id="304" r:id="rId43"/>
    <p:sldId id="291" r:id="rId44"/>
    <p:sldId id="314" r:id="rId45"/>
    <p:sldId id="319" r:id="rId46"/>
    <p:sldId id="316" r:id="rId47"/>
    <p:sldId id="320" r:id="rId48"/>
    <p:sldId id="317" r:id="rId49"/>
    <p:sldId id="318" r:id="rId50"/>
    <p:sldId id="315" r:id="rId51"/>
    <p:sldId id="322" r:id="rId52"/>
    <p:sldId id="321" r:id="rId53"/>
    <p:sldId id="326" r:id="rId54"/>
    <p:sldId id="264" r:id="rId55"/>
    <p:sldId id="285" r:id="rId56"/>
    <p:sldId id="257" r:id="rId57"/>
  </p:sldIdLst>
  <p:sldSz cx="9144000" cy="5143500" type="screen16x9"/>
  <p:notesSz cx="6858000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6247" autoAdjust="0"/>
  </p:normalViewPr>
  <p:slideViewPr>
    <p:cSldViewPr>
      <p:cViewPr>
        <p:scale>
          <a:sx n="100" d="100"/>
          <a:sy n="100" d="100"/>
        </p:scale>
        <p:origin x="2556" y="8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61" Type="http://schemas.openxmlformats.org/officeDocument/2006/relationships/viewProps" Target="viewProps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724586-BD41-4F16-B8F6-C3AC2CAD904C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C8202CE-829D-4158-9B27-C85A20092FB6}">
      <dgm:prSet phldrT="[Tekst]" phldr="0" custT="1"/>
      <dgm:spPr/>
      <dgm:t>
        <a:bodyPr/>
        <a:lstStyle/>
        <a:p>
          <a:pPr rtl="0"/>
          <a:endParaRPr lang="pl-PL" sz="3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rtl="0"/>
          <a:r>
            <a:rPr lang="pl-PL" sz="3200" dirty="0">
              <a:latin typeface="Arial" panose="020B0604020202020204" pitchFamily="34" charset="0"/>
              <a:cs typeface="Arial" panose="020B0604020202020204" pitchFamily="34" charset="0"/>
            </a:rPr>
            <a:t>Rekrutacja</a:t>
          </a:r>
          <a:br>
            <a:rPr lang="pl-PL" sz="2600" b="1" dirty="0"/>
          </a:br>
          <a:r>
            <a:rPr lang="pl-PL" sz="2600" b="1" dirty="0"/>
            <a:t> </a:t>
          </a:r>
        </a:p>
      </dgm:t>
    </dgm:pt>
    <dgm:pt modelId="{44308632-8143-40F7-949E-88CB13C7AF7C}" type="parTrans" cxnId="{308779CB-C199-4A95-BEF4-91E7B33C423F}">
      <dgm:prSet/>
      <dgm:spPr/>
      <dgm:t>
        <a:bodyPr/>
        <a:lstStyle/>
        <a:p>
          <a:endParaRPr lang="pl-PL"/>
        </a:p>
      </dgm:t>
    </dgm:pt>
    <dgm:pt modelId="{44DCF56C-A96D-4392-A990-44C05C37275F}" type="sibTrans" cxnId="{308779CB-C199-4A95-BEF4-91E7B33C423F}">
      <dgm:prSet/>
      <dgm:spPr/>
      <dgm:t>
        <a:bodyPr/>
        <a:lstStyle/>
        <a:p>
          <a:endParaRPr lang="pl-PL"/>
        </a:p>
      </dgm:t>
    </dgm:pt>
    <dgm:pt modelId="{B0A3E5BF-0A11-413E-B330-DC921D369C4C}">
      <dgm:prSet phldrT="[Tekst]" phldr="0" custT="1"/>
      <dgm:spPr/>
      <dgm:t>
        <a:bodyPr/>
        <a:lstStyle/>
        <a:p>
          <a:pPr rtl="0"/>
          <a:r>
            <a:rPr lang="pl-PL" sz="3200" b="0" dirty="0">
              <a:latin typeface="Arial" panose="020B0604020202020204" pitchFamily="34" charset="0"/>
              <a:cs typeface="Arial" panose="020B0604020202020204" pitchFamily="34" charset="0"/>
            </a:rPr>
            <a:t>Dodatkowe wsparcie</a:t>
          </a:r>
        </a:p>
      </dgm:t>
      <dgm:extLst>
        <a:ext uri="{E40237B7-FDA0-4F09-8148-C483321AD2D9}">
          <dgm14:cNvPr xmlns:dgm14="http://schemas.microsoft.com/office/drawing/2010/diagram" id="0" name="" descr="Schemat logiki wsparcia w projekcie obejmuje trzy elementy:&#10;1) rekrutację;&#10;2) dodatkowe wsparcie;&#10;3) usługi rozwojowe." title="Schemat logiki wsparcia w projekcie"/>
        </a:ext>
      </dgm:extLst>
    </dgm:pt>
    <dgm:pt modelId="{BE9964FB-7C61-4EFC-B151-F4FB3203FBD7}" type="parTrans" cxnId="{A39D7DBD-F6B4-4552-9447-C5A9D950577E}">
      <dgm:prSet/>
      <dgm:spPr/>
      <dgm:t>
        <a:bodyPr/>
        <a:lstStyle/>
        <a:p>
          <a:endParaRPr lang="pl-PL"/>
        </a:p>
      </dgm:t>
    </dgm:pt>
    <dgm:pt modelId="{11823F10-7A1E-4399-8006-933295D34F3B}" type="sibTrans" cxnId="{A39D7DBD-F6B4-4552-9447-C5A9D950577E}">
      <dgm:prSet/>
      <dgm:spPr/>
      <dgm:t>
        <a:bodyPr/>
        <a:lstStyle/>
        <a:p>
          <a:endParaRPr lang="pl-PL"/>
        </a:p>
      </dgm:t>
    </dgm:pt>
    <dgm:pt modelId="{352A99DE-A402-43EB-AF2D-87A9B300C1AE}">
      <dgm:prSet phldrT="[Tekst]" phldr="0" custT="1"/>
      <dgm:spPr/>
      <dgm:t>
        <a:bodyPr/>
        <a:lstStyle/>
        <a:p>
          <a:pPr rtl="0"/>
          <a:r>
            <a:rPr lang="pl-PL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Usługi rozwojowe</a:t>
          </a:r>
          <a:endParaRPr lang="pl-PL" sz="32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E2D0CC-1207-493F-A7B4-6705338D550C}" type="parTrans" cxnId="{5B930701-2E8A-46D1-B52B-C7EE00BAA3C9}">
      <dgm:prSet/>
      <dgm:spPr/>
      <dgm:t>
        <a:bodyPr/>
        <a:lstStyle/>
        <a:p>
          <a:endParaRPr lang="pl-PL"/>
        </a:p>
      </dgm:t>
    </dgm:pt>
    <dgm:pt modelId="{881D456E-CD1A-45BB-887C-6F840FA9C5E3}" type="sibTrans" cxnId="{5B930701-2E8A-46D1-B52B-C7EE00BAA3C9}">
      <dgm:prSet/>
      <dgm:spPr/>
      <dgm:t>
        <a:bodyPr/>
        <a:lstStyle/>
        <a:p>
          <a:endParaRPr lang="pl-PL"/>
        </a:p>
      </dgm:t>
    </dgm:pt>
    <dgm:pt modelId="{A7F28AF1-B262-4D76-A284-FCE6B53FD0FA}" type="pres">
      <dgm:prSet presAssocID="{61724586-BD41-4F16-B8F6-C3AC2CAD904C}" presName="diagram" presStyleCnt="0">
        <dgm:presLayoutVars>
          <dgm:dir/>
          <dgm:resizeHandles val="exact"/>
        </dgm:presLayoutVars>
      </dgm:prSet>
      <dgm:spPr/>
    </dgm:pt>
    <dgm:pt modelId="{5404811A-B29C-4257-98B8-CAC4BB4139B3}" type="pres">
      <dgm:prSet presAssocID="{2C8202CE-829D-4158-9B27-C85A20092FB6}" presName="node" presStyleLbl="node1" presStyleIdx="0" presStyleCnt="3">
        <dgm:presLayoutVars>
          <dgm:bulletEnabled val="1"/>
        </dgm:presLayoutVars>
      </dgm:prSet>
      <dgm:spPr/>
    </dgm:pt>
    <dgm:pt modelId="{2FC17692-7850-4580-9049-684B8D61BCD5}" type="pres">
      <dgm:prSet presAssocID="{44DCF56C-A96D-4392-A990-44C05C37275F}" presName="sibTrans" presStyleCnt="0"/>
      <dgm:spPr/>
    </dgm:pt>
    <dgm:pt modelId="{721E8763-8918-483C-B476-5AF3C8CD2AC1}" type="pres">
      <dgm:prSet presAssocID="{B0A3E5BF-0A11-413E-B330-DC921D369C4C}" presName="node" presStyleLbl="node1" presStyleIdx="1" presStyleCnt="3">
        <dgm:presLayoutVars>
          <dgm:bulletEnabled val="1"/>
        </dgm:presLayoutVars>
      </dgm:prSet>
      <dgm:spPr/>
    </dgm:pt>
    <dgm:pt modelId="{48FF7026-6A0C-470A-9DAD-F8981B40EBAE}" type="pres">
      <dgm:prSet presAssocID="{11823F10-7A1E-4399-8006-933295D34F3B}" presName="sibTrans" presStyleCnt="0"/>
      <dgm:spPr/>
    </dgm:pt>
    <dgm:pt modelId="{CEBB7BCA-81E5-4B4E-8350-B99DF1F210F7}" type="pres">
      <dgm:prSet presAssocID="{352A99DE-A402-43EB-AF2D-87A9B300C1AE}" presName="node" presStyleLbl="node1" presStyleIdx="2" presStyleCnt="3">
        <dgm:presLayoutVars>
          <dgm:bulletEnabled val="1"/>
        </dgm:presLayoutVars>
      </dgm:prSet>
      <dgm:spPr/>
    </dgm:pt>
  </dgm:ptLst>
  <dgm:cxnLst>
    <dgm:cxn modelId="{5B930701-2E8A-46D1-B52B-C7EE00BAA3C9}" srcId="{61724586-BD41-4F16-B8F6-C3AC2CAD904C}" destId="{352A99DE-A402-43EB-AF2D-87A9B300C1AE}" srcOrd="2" destOrd="0" parTransId="{24E2D0CC-1207-493F-A7B4-6705338D550C}" sibTransId="{881D456E-CD1A-45BB-887C-6F840FA9C5E3}"/>
    <dgm:cxn modelId="{1794BB2D-3FC5-43F9-88C1-6D99F5D5A32D}" type="presOf" srcId="{B0A3E5BF-0A11-413E-B330-DC921D369C4C}" destId="{721E8763-8918-483C-B476-5AF3C8CD2AC1}" srcOrd="0" destOrd="0" presId="urn:microsoft.com/office/officeart/2005/8/layout/default#1"/>
    <dgm:cxn modelId="{8C708852-3F19-424A-881F-26959187AC7E}" type="presOf" srcId="{61724586-BD41-4F16-B8F6-C3AC2CAD904C}" destId="{A7F28AF1-B262-4D76-A284-FCE6B53FD0FA}" srcOrd="0" destOrd="0" presId="urn:microsoft.com/office/officeart/2005/8/layout/default#1"/>
    <dgm:cxn modelId="{0386508E-5B7F-4564-8853-35CB9C27D816}" type="presOf" srcId="{352A99DE-A402-43EB-AF2D-87A9B300C1AE}" destId="{CEBB7BCA-81E5-4B4E-8350-B99DF1F210F7}" srcOrd="0" destOrd="0" presId="urn:microsoft.com/office/officeart/2005/8/layout/default#1"/>
    <dgm:cxn modelId="{A39D7DBD-F6B4-4552-9447-C5A9D950577E}" srcId="{61724586-BD41-4F16-B8F6-C3AC2CAD904C}" destId="{B0A3E5BF-0A11-413E-B330-DC921D369C4C}" srcOrd="1" destOrd="0" parTransId="{BE9964FB-7C61-4EFC-B151-F4FB3203FBD7}" sibTransId="{11823F10-7A1E-4399-8006-933295D34F3B}"/>
    <dgm:cxn modelId="{43A0FAC8-659A-436B-91CA-3C745A966BB5}" type="presOf" srcId="{2C8202CE-829D-4158-9B27-C85A20092FB6}" destId="{5404811A-B29C-4257-98B8-CAC4BB4139B3}" srcOrd="0" destOrd="0" presId="urn:microsoft.com/office/officeart/2005/8/layout/default#1"/>
    <dgm:cxn modelId="{308779CB-C199-4A95-BEF4-91E7B33C423F}" srcId="{61724586-BD41-4F16-B8F6-C3AC2CAD904C}" destId="{2C8202CE-829D-4158-9B27-C85A20092FB6}" srcOrd="0" destOrd="0" parTransId="{44308632-8143-40F7-949E-88CB13C7AF7C}" sibTransId="{44DCF56C-A96D-4392-A990-44C05C37275F}"/>
    <dgm:cxn modelId="{C5634A3C-F3D2-4359-A21C-2CE6C7A793AA}" type="presParOf" srcId="{A7F28AF1-B262-4D76-A284-FCE6B53FD0FA}" destId="{5404811A-B29C-4257-98B8-CAC4BB4139B3}" srcOrd="0" destOrd="0" presId="urn:microsoft.com/office/officeart/2005/8/layout/default#1"/>
    <dgm:cxn modelId="{76F947C3-FBBB-48A8-A799-967F67395096}" type="presParOf" srcId="{A7F28AF1-B262-4D76-A284-FCE6B53FD0FA}" destId="{2FC17692-7850-4580-9049-684B8D61BCD5}" srcOrd="1" destOrd="0" presId="urn:microsoft.com/office/officeart/2005/8/layout/default#1"/>
    <dgm:cxn modelId="{A8F1E74F-8928-482A-9F16-383AAA922EE1}" type="presParOf" srcId="{A7F28AF1-B262-4D76-A284-FCE6B53FD0FA}" destId="{721E8763-8918-483C-B476-5AF3C8CD2AC1}" srcOrd="2" destOrd="0" presId="urn:microsoft.com/office/officeart/2005/8/layout/default#1"/>
    <dgm:cxn modelId="{85677BF0-41D0-4D59-8D6F-EA71A9556EC2}" type="presParOf" srcId="{A7F28AF1-B262-4D76-A284-FCE6B53FD0FA}" destId="{48FF7026-6A0C-470A-9DAD-F8981B40EBAE}" srcOrd="3" destOrd="0" presId="urn:microsoft.com/office/officeart/2005/8/layout/default#1"/>
    <dgm:cxn modelId="{72E854AE-E375-409A-9D79-B0B90D2C2E9F}" type="presParOf" srcId="{A7F28AF1-B262-4D76-A284-FCE6B53FD0FA}" destId="{CEBB7BCA-81E5-4B4E-8350-B99DF1F210F7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4811A-B29C-4257-98B8-CAC4BB4139B3}">
      <dsp:nvSpPr>
        <dsp:cNvPr id="0" name=""/>
        <dsp:cNvSpPr/>
      </dsp:nvSpPr>
      <dsp:spPr>
        <a:xfrm>
          <a:off x="0" y="461352"/>
          <a:ext cx="2798718" cy="16792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latin typeface="Arial" panose="020B0604020202020204" pitchFamily="34" charset="0"/>
              <a:cs typeface="Arial" panose="020B0604020202020204" pitchFamily="34" charset="0"/>
            </a:rPr>
            <a:t>Rekrutacja</a:t>
          </a:r>
          <a:br>
            <a:rPr lang="pl-PL" sz="2600" b="1" kern="1200" dirty="0"/>
          </a:br>
          <a:r>
            <a:rPr lang="pl-PL" sz="2600" b="1" kern="1200" dirty="0"/>
            <a:t> </a:t>
          </a:r>
        </a:p>
      </dsp:txBody>
      <dsp:txXfrm>
        <a:off x="0" y="461352"/>
        <a:ext cx="2798718" cy="1679231"/>
      </dsp:txXfrm>
    </dsp:sp>
    <dsp:sp modelId="{721E8763-8918-483C-B476-5AF3C8CD2AC1}">
      <dsp:nvSpPr>
        <dsp:cNvPr id="0" name=""/>
        <dsp:cNvSpPr/>
      </dsp:nvSpPr>
      <dsp:spPr>
        <a:xfrm>
          <a:off x="3078590" y="461352"/>
          <a:ext cx="2798718" cy="16792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0" kern="1200" dirty="0">
              <a:latin typeface="Arial" panose="020B0604020202020204" pitchFamily="34" charset="0"/>
              <a:cs typeface="Arial" panose="020B0604020202020204" pitchFamily="34" charset="0"/>
            </a:rPr>
            <a:t>Dodatkowe wsparcie</a:t>
          </a:r>
        </a:p>
      </dsp:txBody>
      <dsp:txXfrm>
        <a:off x="3078590" y="461352"/>
        <a:ext cx="2798718" cy="1679231"/>
      </dsp:txXfrm>
    </dsp:sp>
    <dsp:sp modelId="{CEBB7BCA-81E5-4B4E-8350-B99DF1F210F7}">
      <dsp:nvSpPr>
        <dsp:cNvPr id="0" name=""/>
        <dsp:cNvSpPr/>
      </dsp:nvSpPr>
      <dsp:spPr>
        <a:xfrm>
          <a:off x="6157180" y="461352"/>
          <a:ext cx="2798718" cy="16792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Usługi rozwojowe</a:t>
          </a:r>
          <a:endParaRPr lang="pl-PL" sz="32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57180" y="461352"/>
        <a:ext cx="2798718" cy="1679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92CB1-6D65-44E0-86CF-B05D6961E998}" type="datetimeFigureOut">
              <a:rPr lang="pl-PL" smtClean="0"/>
              <a:t>2023-12-01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C91BC-52AB-46D3-8F6D-F588FB71E8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3316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C1391-7B4E-4ED2-A67C-6A97692F1DBD}" type="datetimeFigureOut">
              <a:rPr lang="pl-PL" smtClean="0"/>
              <a:t>2023-12-01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CE6C6-FE43-4943-AB0B-C65D97C43D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65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162483-1CAC-44C2-A078-1294C0750EB0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550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3232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0287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01269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200" dirty="0"/>
              <a:t>Definicja kryterium: „Weryfikowane będzie, czy projekt jest zgodny z założeniami/celami/działaniami wskazanymi w TPST w celu operacyjnym pn. Atrakcyjne i efektywne kształcenie oraz podnoszenie kwalifikacji </a:t>
            </a:r>
          </a:p>
          <a:p>
            <a:pPr marL="0" indent="0">
              <a:buNone/>
            </a:pPr>
            <a:r>
              <a:rPr lang="pl-PL" sz="1200" dirty="0"/>
              <a:t>w podregionach górniczych, tj., czy:</a:t>
            </a:r>
          </a:p>
          <a:p>
            <a:pPr marL="0" indent="0">
              <a:buNone/>
            </a:pPr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przyczynia się do poprawy jakości kształcenia osób dorosłych, w szczególności dostosowaniu go do potrzeb zielonej i cyfrowej gospodarki;</a:t>
            </a:r>
          </a:p>
          <a:p>
            <a:pPr marL="0" indent="0">
              <a:buNone/>
            </a:pPr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zakłada wsparcie rozwoju zawodowego poprzez zdobywanie nowych i specjalistycznych umiejętności, podnoszenie kwalifikacji i kompetencji, co docelowo umożliwi płynną zmianę miejsca zatrudnienia lub skuteczne wejście na rynek pracy lub utrzymanie zatrudnienia lub poprawę warunków pracy i płacy;</a:t>
            </a:r>
          </a:p>
          <a:p>
            <a:pPr marL="0" indent="0">
              <a:buNone/>
            </a:pPr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zakłada realizację kursów i szkoleń zgodnie z zapotrzebowaniem rynku pracy, w szczególności w zakresie branż rozwojowych (w tym określonych w RSI , PRT ), a także kooperujących z tymi branżami.</a:t>
            </a:r>
          </a:p>
          <a:p>
            <a:pPr marL="0" indent="0">
              <a:buNone/>
            </a:pPr>
            <a:r>
              <a:rPr lang="pl-PL" sz="1200" dirty="0"/>
              <a:t>Kryterium weryfikowane na podstawie zapisów części B.6.2 wniosku pn. Powiązanie ze strategiami oraz części B.7.2 pn. Uzasadnienie spełnienia kryteriów”.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73746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200" dirty="0"/>
              <a:t>Definicja kryterium: „Weryfikowane będzie, czy wydatkami kwalifikującymi się do objęcia dofinansowaniem są wyłącznie wydatki niezbędne do realizacji projektu. Sprawdzeniu podlega w szczególności, czy wydatki wpisują się w typy projektów określonych w rozporządzeniu Parlamentu Europejskiego i Rady 2021/1056 z dnia 24 czerwca 2021 r. ustanawiającym Fundusz na rzecz Sprawiedliwej Transformacji (art. 8 pkt. 2 lit k).</a:t>
            </a:r>
          </a:p>
          <a:p>
            <a:pPr marL="0" indent="0">
              <a:buNone/>
            </a:pPr>
            <a:r>
              <a:rPr lang="pl-PL" sz="1200" dirty="0"/>
              <a:t>Konieczność poniesienia wydatków musi być bezpośrednio wskazana we wniosku i uzasadniona oraz niezbędna do realizacji projektu i konieczna dla osiągnięcia celów projektu w zakresie podnoszenia i zmiany kwalifikacji.</a:t>
            </a:r>
          </a:p>
          <a:p>
            <a:pPr marL="0" indent="0">
              <a:buNone/>
            </a:pPr>
            <a:r>
              <a:rPr lang="pl-PL" sz="1200" dirty="0"/>
              <a:t>Projekt nie może zawierać wsparcia w zakresie określonym w art. 9 rozporządzenia Parlamentu Europejskiego i Rady (UE) 2021/1056 z dnia 24 czerwca 2021 r. ustanawiającego Fundusz na rzecz Sprawiedliwej Transformacji (wyłączenia z zakresu wsparcia).</a:t>
            </a:r>
          </a:p>
          <a:p>
            <a:pPr marL="0" indent="0">
              <a:buNone/>
            </a:pPr>
            <a:r>
              <a:rPr lang="pl-PL" sz="1200" dirty="0"/>
              <a:t>Kryterium weryfikowane na podstawie zapisów części B.7.2 wniosku pn. Uzasadnienie spełnienia kryteriów oraz części  E.3 wniosku pn. Zakres Finansowy”.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89945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200" dirty="0"/>
              <a:t>Definicja kryterium: „Wsparcie jest skierowane do osób dorosłych, które z własnej inicjatywy chcą podnosić swoje umiejętności lub kompetencje albo nabyć kwalifikacje.</a:t>
            </a:r>
          </a:p>
          <a:p>
            <a:pPr marL="0" indent="0">
              <a:buNone/>
            </a:pPr>
            <a:r>
              <a:rPr lang="pl-PL" sz="1200" dirty="0"/>
              <a:t>Uczestnik projektu decyduje</a:t>
            </a:r>
            <a:r>
              <a:rPr lang="pl-PL" sz="1200" baseline="0" dirty="0"/>
              <a:t> o zakresie, terminie oraz wykonawcy usługi rozwojowej. Uczestnik nie może wziąć udziału w dwóch tych samych usługach.</a:t>
            </a:r>
          </a:p>
          <a:p>
            <a:pPr marL="0" indent="0">
              <a:buNone/>
            </a:pPr>
            <a:r>
              <a:rPr lang="pl-PL" sz="1200" baseline="0" dirty="0"/>
              <a:t>Ze wsparcia nie może skorzystać: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aseline="0" dirty="0"/>
              <a:t>przedsiębiorca w rozumieniu art. 4 ust. 1-2 ustawy Prawo przedsiębiorców;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aseline="0" dirty="0"/>
              <a:t>pracownik wnioskodawcy lub partnera”.</a:t>
            </a:r>
            <a:endParaRPr lang="pl-PL" sz="12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CE6C6-FE43-4943-AB0B-C65D97C43D38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22262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200" dirty="0"/>
              <a:t>Definicja kryterium: „Kryterium dotyczy wyłącznie usług oznaczonych jako współfinansowane ze środków publicznych (pole pn. „Dofinansowanie”, opcja „Tak”), świadczonych zgodnie z załącznikiem nr 4 do regulaminu BUR, z wyłączeniem umiejętności lub kompetencji podstawowych.</a:t>
            </a:r>
          </a:p>
          <a:p>
            <a:pPr marL="0" indent="0">
              <a:buNone/>
            </a:pPr>
            <a:r>
              <a:rPr lang="pl-PL" sz="1200" dirty="0"/>
              <a:t>PSF funkcjonuje zgodnie z warunkami określonymi w rozdziale 8 Wytycznych dotyczących realizacji projektów z udziałem środków Europejskiego Funduszu Społecznego Plus w regionalnych programach na lata 2021–2027 (wytyczne mają zastosowanie również w projektach finansowanych z FST)</a:t>
            </a:r>
            <a:r>
              <a:rPr lang="pl-PL" sz="1200" baseline="0" dirty="0"/>
              <a:t>”.</a:t>
            </a:r>
            <a:endParaRPr lang="pl-PL" sz="12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54613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200" dirty="0"/>
              <a:t>Definicja kryterium: „Osoby dorosłe mają dostęp do dodatkowego wsparcia w zakresie co najmniej:</a:t>
            </a:r>
          </a:p>
          <a:p>
            <a:pPr marL="0" indent="0">
              <a:buNone/>
            </a:pPr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zbudowania motywacji do rozwoju umiejętności lub kompetencji albo nabycia kwalifikacji;</a:t>
            </a:r>
          </a:p>
          <a:p>
            <a:pPr marL="0" indent="0">
              <a:buNone/>
            </a:pPr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wsparcia w analizie potrzeb rozwojowych, w tym z wykorzystaniem modelu Bilansu Kompetencji;</a:t>
            </a:r>
          </a:p>
          <a:p>
            <a:pPr marL="0" indent="0">
              <a:buNone/>
            </a:pPr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wsparcia w wyborze odpowiednich usług;</a:t>
            </a:r>
          </a:p>
          <a:p>
            <a:pPr marL="0" indent="0">
              <a:buNone/>
            </a:pPr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identyfikacji nabytych umiejętności lub kompetencji oraz wsparcia w ich walidacji i certyfikacji, w tym zachęcenie do założenia „Mojego portfolio” lub konta </a:t>
            </a:r>
            <a:r>
              <a:rPr lang="pl-PL" sz="1200" dirty="0" err="1"/>
              <a:t>Europass</a:t>
            </a:r>
            <a:r>
              <a:rPr lang="pl-PL" sz="1200" dirty="0"/>
              <a:t>.</a:t>
            </a:r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r>
              <a:rPr lang="pl-PL" sz="1200" dirty="0"/>
              <a:t>Analiza potrzeb rozwojowych uwzględnia umiejętności niezbędne do podniesienia kompetencji w sektorze zielonej gospodarki</a:t>
            </a:r>
            <a:r>
              <a:rPr lang="pl-PL" sz="1200" baseline="0" dirty="0"/>
              <a:t>”.</a:t>
            </a:r>
            <a:endParaRPr lang="pl-PL" sz="12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2965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200" dirty="0"/>
              <a:t>Definicja kryterium: „Wnioskodawca w treści wniosku oświadcza, że przez cały okres realizacji projektu zapewni wsparcie (w wymiarze godzinowym odpowiadającym co najmniej jednemu etatowi) realizowane przez doradców zawodowych zatrudnionych na umowę o pracę na dowolnym stanowisku.</a:t>
            </a:r>
          </a:p>
          <a:p>
            <a:pPr marL="0" indent="0">
              <a:buNone/>
            </a:pPr>
            <a:r>
              <a:rPr lang="pl-PL" sz="1200" dirty="0"/>
              <a:t>Doradca ma doświadczenie w postaci co najmniej 500 godzin doradztwa zrealizowanych w ciągu trzech ostatnich lat przed rozpoczęciem projektu.</a:t>
            </a:r>
          </a:p>
          <a:p>
            <a:pPr marL="0" indent="0">
              <a:buNone/>
            </a:pPr>
            <a:r>
              <a:rPr lang="pl-PL" sz="1200" dirty="0"/>
              <a:t>Zważywszy na regularność procesu rekrutacji do projektu, niezbędne jest zapewnienie, aby doradca zawodowy był dyspozycyjny oraz dostępny dla uczestników w godzinach funkcjonowania biura projektu</a:t>
            </a:r>
            <a:r>
              <a:rPr lang="pl-PL" sz="1200" baseline="0" dirty="0"/>
              <a:t>”.</a:t>
            </a:r>
            <a:endParaRPr lang="pl-PL" sz="12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30463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dirty="0"/>
              <a:t>Definicja kryterium: „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&gt;&gt;Grupa w niekorzystnej sytuacji&lt;&lt; oznacza grupę osób w trudnej sytuacji, w tym osoby doświadczające ubóstwa, wykluczenia społecznego lub dyskryminacji w wielu wymiarach lub zagrożone takimi zjawiskami.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kontekście projektu z niniejszego działania osobą w trudnej sytuacji jest każda osoba, która napotyka na bariery dostępu do nabywania lub podnoszenia umiejętności, kompetencji lub kwalifikacji zawodowych.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grupy w niekorzystnej sytuacji należy w szczególności: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osoba w kryzysie bezdomności lub dotknięta wykluczeniem z dostępu do mieszkań;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osoba należąca do mniejszości, w tym społeczności marginalizowanych;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osoba pracująca w górnictwie lub branży okołogórniczej (w tym osoba, która opuściła którąś z tych branż nie wcześniej niż 1 stycznia 2021 r.);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osoba z niepełnosprawnością;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osoba z wykształceniem co najwyżej ponadgimnazjalnym (poziom 3 klasyfikacji ISCED);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osoba bezrobotna;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osoba w wieku co najmniej 55 lat</a:t>
            </a:r>
            <a:r>
              <a:rPr lang="pl-PL" sz="1200" baseline="0" dirty="0"/>
              <a:t>”.</a:t>
            </a:r>
            <a:endParaRPr lang="pl-PL" sz="1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0955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162483-1CAC-44C2-A078-1294C0750EB0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8895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dirty="0"/>
              <a:t>Definicja kryterium: „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Wnioskodawca może złożyć wyłącznie po jednym wniosku obejmującym swoim zasięgiem tylko jeden subregion województwa śląskiego, tj.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centralny (obejmujący podregiony bytomski, gliwicki, katowicki, sosnowiecki i tyski) lub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południowy (obejmujący podregion bielski) lub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zachodni (obejmujący podregion rybnicki). 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Tym samym, jeden wnioskodawca może złożyć co najmniej jeden i maksymalnie trzy wnioski w niniejszym naborze.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Kryterium zostanie zweryfikowane przez oceniającego na podstawie treści wniosku oraz na podstawie danych posiadanych przez ION, w tym wygenerowanych z systemów informatycznych</a:t>
            </a:r>
            <a:r>
              <a:rPr lang="pl-PL" sz="1200" baseline="0" dirty="0"/>
              <a:t>”.</a:t>
            </a:r>
            <a:endParaRPr lang="pl-PL" sz="12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2702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dirty="0"/>
              <a:t>Definicja kryterium: „(…)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uzasadnionych przypadkach na etapie realizacji projektu, ION dopuszcza możliwość odstępstwa w zakresie przedmiotowego kryterium poprzez wydłużenie terminu realizacji projektu</a:t>
            </a:r>
            <a:r>
              <a:rPr lang="pl-PL" sz="1200" baseline="0" dirty="0"/>
              <a:t>”.</a:t>
            </a:r>
            <a:endParaRPr lang="pl-PL" sz="12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0227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dirty="0"/>
              <a:t>Definicja kryterium: „(…)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Maksymalna wartość projektu wynosi 50% alokacji przeznaczonej na dany subregion, wskazanej w rozdziale 2 regulaminu</a:t>
            </a:r>
            <a:r>
              <a:rPr lang="pl-PL" sz="1200" baseline="0" dirty="0"/>
              <a:t>”.</a:t>
            </a:r>
          </a:p>
          <a:p>
            <a:r>
              <a:rPr lang="pl-PL" sz="1200" dirty="0"/>
              <a:t>Wartość alokacji przeznaczonej na dany subregion:</a:t>
            </a:r>
          </a:p>
          <a:p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centralny: 255 704 317,10 PLN, tj. 55 176 470,47 EUR;</a:t>
            </a:r>
          </a:p>
          <a:p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południowy: 64 880 199,86 PLN, tj. 13 999 999,97 EUR;</a:t>
            </a:r>
          </a:p>
          <a:p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zachodni: 61 063 717,52 PLN, tj. 13 176 470,56 EUR.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36661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dirty="0"/>
              <a:t>Definicja kryterium: „(…)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Maksymalna wartość projektu wynosi 50% alokacji przeznaczonej na dany subregion, wskazanej w rozdziale 2 regulaminu</a:t>
            </a:r>
            <a:r>
              <a:rPr lang="pl-PL" sz="1200" baseline="0" dirty="0"/>
              <a:t>”.</a:t>
            </a:r>
          </a:p>
          <a:p>
            <a:r>
              <a:rPr lang="pl-PL" sz="1200" dirty="0"/>
              <a:t>Wartość alokacji przeznaczonej na dany subregion:</a:t>
            </a:r>
          </a:p>
          <a:p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centralny: 255 704 317,10 PLN, tj. 55 176 470,47 EUR;</a:t>
            </a:r>
          </a:p>
          <a:p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południowy: 64 880 199,86 PLN, tj. 13 999 999,97 EUR;</a:t>
            </a:r>
          </a:p>
          <a:p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zachodni: 61 063 717,52 PLN, tj. 13 176 470,56 EUR.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10734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dirty="0"/>
              <a:t>Definicja kryterium: „W ramach kryterium oceniane będzie czy wnioskodawca oraz partner projektu (jeśli dotyczy) posiada siedzibę na terenie województwa śląskiego. Wnioskodawca i partner projektu (jeśli dotyczy) jest zobowiązany do wpisania w treści wniosku adresu siedziby oraz dodatkowo wskazania dokumentu i części tego dokumentu potwierdzającego lokalizację siedziby, co zostanie zweryfikowane na etapie oceny formalno-merytorycznej (na podstawie treści wniosku) oraz przed podpisaniem umowy o dofinansowanie dodatkowo przez ION na podstawie wpisu do CEIDG albo KRS (nie dotyczy JST).</a:t>
            </a:r>
          </a:p>
          <a:p>
            <a:r>
              <a:rPr lang="pl-PL" sz="1200" dirty="0"/>
              <a:t>W przypadku osób fizycznych prowadzących działalność gospodarczą, za siedzibę należy traktować główne miejsce prowadzenia tej działalności.</a:t>
            </a:r>
          </a:p>
          <a:p>
            <a:r>
              <a:rPr lang="pl-PL" sz="1200" dirty="0"/>
              <a:t>Przez siedzibę należy rozumieć również oddział posiadający odrębny od siedziby numer identyfikacji podatkowej.</a:t>
            </a:r>
          </a:p>
          <a:p>
            <a:r>
              <a:rPr lang="pl-PL" sz="1200" dirty="0"/>
              <a:t>Kryterium weryfikowane na podstawie zapisów części A.1 wniosku Dane podstawowe – Wnioskodawca, części A.2 Partnerstwo w ramach projektu oraz części B.7.2 Uzasadnienie spełnienia kryteriów”.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28964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200" dirty="0"/>
              <a:t>Definicja kryterium: „(…) wnioskodawca w okresie realizacji</a:t>
            </a:r>
            <a:r>
              <a:rPr lang="pl-PL" sz="1200" baseline="0" dirty="0"/>
              <a:t> projektu będzie prowadzić biuro projektu na terenie subregionu, w którym realizuje projekt: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aseline="0" dirty="0"/>
              <a:t>centralnego (obejmującego podregiony bytomski, gliwicki, katowicki, sosnowiecki i tyski) lub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aseline="0" dirty="0"/>
              <a:t>południowego (obejmującego podregion bielski);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aseline="0" dirty="0"/>
              <a:t>zachodniego (obejmującego podregion rybnicki),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sz="1200" baseline="0" dirty="0"/>
              <a:t>tj. w miejscu umożliwiającym równy dostęp potencjalnych uczestników/uczestniczek projektu”.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4562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dirty="0"/>
              <a:t>Definicja kryterium: „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Minimum 20% uczestników projektu nabędzie lub podniesie kwalifikacje.</a:t>
            </a:r>
          </a:p>
          <a:p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Uwaga!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Przeciwnie niż we wskaźniku liczby osób, które uzyskały kwalifikacje po opuszczeniu programu, niniejsze kryterium uwzględnia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wyłącznie kwalifikacje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Tym samym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nie uwzględnia kompetencji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Kwalifikacje to określony zestaw efektów uczenia się w zakresie wiedzy, umiejętności oraz kompetencji społecznych nabytych w drodze edukacji formalnej, edukacji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pozaformalnej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lub poprzez uczenie się nieformalne, zgodnych z ustalonymi dla danej kwalifikacji wymaganiami, których osiągnięcie zostało sprawdzone w walidacji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oraz formalnie potwierdzone przez instytucję uprawnioną do certyfikowania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Kryterium zostanie zweryfikowane przez oceniającego na podstawie treści wniosku.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 etapie rozliczenia wnioskodawca (beneficjent) przedstawi dokumenty potwierdzające uzyskanie kwalifikacji, wystawione przez instytucję uprawnioną do certyfikowania</a:t>
            </a:r>
            <a:r>
              <a:rPr lang="pl-PL" sz="1200" baseline="0" dirty="0"/>
              <a:t>”.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80839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1794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40117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742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162483-1CAC-44C2-A078-1294C0750EB0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888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dirty="0"/>
              <a:t>Definicje kryteriów:</a:t>
            </a:r>
          </a:p>
          <a:p>
            <a:r>
              <a:rPr lang="pl-PL" sz="1200" dirty="0"/>
              <a:t>1. „Wnioskodawca zakłada w kryteriach rekrutacji preferencje umożliwiające dostęp do usługi, która jest dostosowana do potrzeb branż, zwłaszcza rozwojowych, w tym określonych w Regionalnej Strategii Innowacji Województwa Śląskiego 2030 oraz w Programie Rozwoju Technologii Województwa Śląskiego na lata 2019-2030, w szczególności związanych z zieloną i cyfrową gospodarką”.</a:t>
            </a:r>
          </a:p>
          <a:p>
            <a:r>
              <a:rPr lang="pl-PL" sz="1200" dirty="0"/>
              <a:t>2. „Wnioskodawca lub partner ma co najmniej dwuletnie doświadczenie jako beneficjent (strona umowy o dofinansowanie) projektu tzw. operatorskiego w ramach PSF w województwie śląskim (działanie 8.2 Regionalnego Programu Operacyjnego Województwa Śląskiego na lata 2014-2020).</a:t>
            </a:r>
          </a:p>
          <a:p>
            <a:r>
              <a:rPr lang="pl-PL" sz="1200" dirty="0"/>
              <a:t>Punkty zostaną przyznane według poniższego schematu:</a:t>
            </a:r>
          </a:p>
          <a:p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doświadczenie ma wnioskodawca projektu bez partnerów lub wnioskodawca i co najmniej jeden partner projektu partnerskiego – 10 pkt;</a:t>
            </a:r>
          </a:p>
          <a:p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doświadczenie ma wyłącznie wnioskodawca projektu partnerskiego – 8 pkt; </a:t>
            </a:r>
          </a:p>
          <a:p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doświadczenie ma wyłącznie co najmniej jeden partner projektu partnerskiego – 5 pkt.</a:t>
            </a:r>
          </a:p>
          <a:p>
            <a:r>
              <a:rPr lang="pl-PL" sz="1200" dirty="0"/>
              <a:t>Kryterium zostanie zweryfikowane na podstawie danych z LSI 2014”.</a:t>
            </a:r>
          </a:p>
          <a:p>
            <a:r>
              <a:rPr lang="pl-PL" sz="1200" dirty="0"/>
              <a:t>3. „W ciągu ostatnich 36 miesięcy przed dniem złożenia wniosku wnioskodawca lub partner objął doradztwem zawodowym:</a:t>
            </a:r>
          </a:p>
          <a:p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ponad 100 osób – 6 pkt;</a:t>
            </a:r>
          </a:p>
          <a:p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od 50 do 100 osób – 3 pkt.</a:t>
            </a:r>
          </a:p>
          <a:p>
            <a:r>
              <a:rPr lang="pl-PL" sz="1200" dirty="0"/>
              <a:t>•</a:t>
            </a:r>
            <a:r>
              <a:rPr lang="pl-PL" sz="1200" baseline="0" dirty="0"/>
              <a:t> </a:t>
            </a:r>
            <a:r>
              <a:rPr lang="pl-PL" sz="1200" dirty="0"/>
              <a:t>poniżej 50 osób – 0 pkt.</a:t>
            </a:r>
          </a:p>
          <a:p>
            <a:r>
              <a:rPr lang="pl-PL" sz="1200" dirty="0"/>
              <a:t>Kryterium zostanie zweryfikowane przez oceniającego na podstawie treści wniosku oraz w dniu podpisania umowy o dofinansowanie poprzez dołączone do tej umowy zaświadczenia doradców zawodowych, którzy zrealizowali usługę na rzecz wnioskodawcy”.</a:t>
            </a:r>
          </a:p>
          <a:p>
            <a:r>
              <a:rPr lang="pl-PL" sz="1200" dirty="0"/>
              <a:t>4. „Wnioskodawca uzyskał certyfikat dostępności, o którym mowa w art. 15 ustawy z dnia 19 lipca 2019 r. o zapewnieniu dostępności osobom ze szczególnymi potrzebami (dalej: UZD).</a:t>
            </a:r>
          </a:p>
          <a:p>
            <a:r>
              <a:rPr lang="pl-PL" sz="1200" dirty="0"/>
              <a:t>Certyfikat dostępności jest dokumentem, który potwierdza, że przedsiębiorca lub organizacja pozarządowa, o której mowa w art. 3 ust. 2 ustawy z dnia 24 kwietnia 2003 r. o działalności pożytku publicznego i o wolontariacie, zapewnia dostępność osobom ze szczególnymi potrzebami, w zakresie dostępności architektonicznej, cyfrowej oraz informacyjno-komunikacyjnej (minimalne wymagania zostały określone w art. 6 ustawy UZD).</a:t>
            </a:r>
          </a:p>
          <a:p>
            <a:r>
              <a:rPr lang="pl-PL" sz="1200" dirty="0"/>
              <a:t>Certyfikat jest nadawany przez podmioty wyłonione przez ministra właściwego do spraw rozwoju regionalnego.</a:t>
            </a:r>
          </a:p>
          <a:p>
            <a:r>
              <a:rPr lang="pl-PL" sz="1200" dirty="0"/>
              <a:t>Wnioskodawca wskaże w treści wniosku, że posiada certyfikat dostępności – 2 pkt</a:t>
            </a:r>
          </a:p>
          <a:p>
            <a:r>
              <a:rPr lang="pl-PL" sz="1200" dirty="0"/>
              <a:t>Wnioskodawca nie wskaże w treści wniosku, że posiada certyfikat dostępności – 0 pkt</a:t>
            </a:r>
          </a:p>
          <a:p>
            <a:r>
              <a:rPr lang="pl-PL" sz="1200" dirty="0"/>
              <a:t>Kryterium weryfikowane na podstawie zapisów części B.7.2 wniosku oraz w dniu podpisania umowy o dofinansowanie na podstawie dołączonego do tej umowy certyfikatu”.</a:t>
            </a:r>
          </a:p>
          <a:p>
            <a:r>
              <a:rPr lang="pl-PL" sz="1200" dirty="0"/>
              <a:t>5. „W ramach kryterium premiowane będą projekty, które otrzymają maksymalną liczbę punktów tj. 5 w standardzie minimum zasady równości szans K i M)</a:t>
            </a:r>
          </a:p>
          <a:p>
            <a:r>
              <a:rPr lang="pl-PL" sz="1200" dirty="0"/>
              <a:t>Projekt spełnia standard maksimum – 2 pkt</a:t>
            </a:r>
          </a:p>
          <a:p>
            <a:r>
              <a:rPr lang="pl-PL" sz="1200" dirty="0"/>
              <a:t>Projekt nie spełnia standardu maksimum– 0 pkt</a:t>
            </a:r>
          </a:p>
          <a:p>
            <a:r>
              <a:rPr lang="pl-PL" sz="1200" dirty="0"/>
              <a:t>Kryterium weryfikowane na podstawie zapisów pkt. B.7.1 wniosku o dofinansowanie realizacji projektu Realizacja zasad horyzontalnych oraz pkt. B.7.2 wniosku o dofinansowanie realizacji projektu Uzasadnienie spełnienia kryteriów”.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32203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94782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526591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8887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„Wskaźniki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produktu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(tabela 1) oraz wskaźniki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rezultatu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(tabela 2) – wybierz te, które odnoszą się do Twojego projektu, czyli są </a:t>
            </a:r>
            <a:r>
              <a:rPr lang="pl-P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adekwatne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osób bądź podmiotów obejmowanych daną formą wsparcia; jeśli w tabeli wskazano, że dany wskaźnik ma charakter obligatoryjny – wybierz go bez względu na zakres Twojego projektu”.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CE6C6-FE43-4943-AB0B-C65D97C43D38}" type="slidenum">
              <a:rPr lang="pl-PL" smtClean="0"/>
              <a:t>42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21509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„Wskaźniki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produktu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(tabela 1) oraz wskaźniki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rezultatu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(tabela 2) – wybierz te, które odnoszą się do Twojego projektu, czyli są </a:t>
            </a:r>
            <a:r>
              <a:rPr lang="pl-P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adekwatne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osób bądź podmiotów obejmowanych daną formą wsparcia; jeśli w tabeli wskazano, że dany wskaźnik ma charakter obligatoryjny – wybierz go bez względu na zakres Twojego projektu”.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CE6C6-FE43-4943-AB0B-C65D97C43D38}" type="slidenum">
              <a:rPr lang="pl-PL" smtClean="0"/>
              <a:t>43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04481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„Wskaźniki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produktu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(tabela 1) oraz wskaźniki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rezultatu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(tabela 2) – wybierz te, które odnoszą się do Twojego projektu, czyli są </a:t>
            </a:r>
            <a:r>
              <a:rPr lang="pl-P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adekwatne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osób bądź podmiotów obejmowanych daną formą wsparcia; jeśli w tabeli wskazano, że dany wskaźnik ma charakter obligatoryjny – wybierz go bez względu na zakres Twojego projektu”.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CE6C6-FE43-4943-AB0B-C65D97C43D38}" type="slidenum">
              <a:rPr lang="pl-PL" smtClean="0"/>
              <a:t>44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99317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„Wskaźniki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monitoringowe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(tabele 3-5) – są obligatoryjne dla wszystkich projektów, dlatego wybierz </a:t>
            </a:r>
            <a:r>
              <a:rPr lang="pl-P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wszystkie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podane w tabelach, bez względu na to, jaką grupę odbiorców wspierasz w Twoim projekcie i jakiego rodzaju wsparcia im udzielasz”.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przypadku naboru FESL.10.17-IP.02-070/23 tabele 4 (dotyczy uczestników) i 5 (dotyczy podmiotów) nie zawierają wskaźników.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CE6C6-FE43-4943-AB0B-C65D97C43D38}" type="slidenum">
              <a:rPr lang="pl-PL" smtClean="0"/>
              <a:t>45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775806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1. Koszty rekrutacji.</a:t>
            </a:r>
          </a:p>
          <a:p>
            <a:r>
              <a:rPr lang="pl-PL" dirty="0"/>
              <a:t>Uznanie kosztów rekrutacji uczestników projektów finansowanych z EFS+ za koszty bezpośrednie (co do zasady koszty rekrutacji są kosztami pośrednimi) jest możliwe w sytuacji kiedy w ramach rekrutacji beneficjent musi podejmować aktywne działania merytoryczne, niezbędne dla pozyskania uczestników, tj.:</a:t>
            </a:r>
          </a:p>
          <a:p>
            <a:r>
              <a:rPr lang="pl-PL" dirty="0"/>
              <a:t>(1) rekrutacja do projektu wymaga merytorycznej weryfikacji wiedzy i umiejętności uczestników celem zakwalifikowania ich do odpowiedniej formy wsparcia, lub na właściwy poziom zaawansowania szkolenia; albo</a:t>
            </a:r>
          </a:p>
          <a:p>
            <a:r>
              <a:rPr lang="pl-PL" dirty="0"/>
              <a:t>(2) rekrutacja wymaga merytorycznej oceny dokumentów składanych przez uczestnika, przeprowadzenia wstępnej weryfikacji podmiotu, który ma przystąpić do projektu, np. składanych formularzy w przypadku weryfikacji statusu MŚP lub pomocy publicznej lub pomocy de </a:t>
            </a:r>
            <a:r>
              <a:rPr lang="pl-PL" dirty="0" err="1"/>
              <a:t>minimis</a:t>
            </a:r>
            <a:r>
              <a:rPr lang="pl-PL" dirty="0"/>
              <a:t>, weryfikacji istniejącej w danym podmiocie diagnozy potrzeb rozwojowych.</a:t>
            </a:r>
          </a:p>
          <a:p>
            <a:r>
              <a:rPr lang="pl-PL" dirty="0"/>
              <a:t>Oznacza to, że beneficjent na etapie wnioskowania o dofinansowanie projektu powinien uzasadnić we wniosku kwalifikowalność poszczególnych kosztów rekrutacji w kosztach bezpośrednich projektu. Umożliwić to ma przeprowadzenie przez ION analizy zasadności ujęcia kosztów rekrutacji w kosztach bezpośrednich i zatwierdzenie projektu w kształcie prezentowanym przez beneficjenta.</a:t>
            </a:r>
          </a:p>
          <a:p>
            <a:endParaRPr lang="pl-PL" dirty="0"/>
          </a:p>
          <a:p>
            <a:r>
              <a:rPr lang="pl-PL" dirty="0"/>
              <a:t>2. Koszty monitoringu wsparcia.</a:t>
            </a:r>
          </a:p>
          <a:p>
            <a:r>
              <a:rPr lang="pl-PL" dirty="0"/>
              <a:t>W odniesieniu do kosztów związanych z monitoringiem faktycznym wsparcia (kontrole projektu PSF), które będzie można uznać rodzajowo w katalogu kosztów bezpośrednich, również należy ująć tylko te koszty, które będą bezpośrednio związane z finansowaniem usługi rozwojowej dla uczestnika, gdzie uczestnik dokonuje rejestracji w BUR i samodzielnie typuje usługę z jakiej chciałby skorzystać – z zastosowaniem zasad wskazanych w wytycznych EFS+ (Podrozdział 6.4; Rozdział 8.2).</a:t>
            </a:r>
          </a:p>
          <a:p>
            <a:r>
              <a:rPr lang="pl-PL" dirty="0"/>
              <a:t>Należy mieć jednak na uwadze, że każdorazowo należy uzasadnić konieczność poniesienia takiego wydatku w ramach kosztów bezpośrednich, a nie pośrednich (warunek 1).</a:t>
            </a:r>
          </a:p>
          <a:p>
            <a:r>
              <a:rPr lang="pl-PL" dirty="0"/>
              <a:t>Uwaga! Maksymalny odsetek wartości wydatków na monitoring wsparcia w kosztach bezpośrednich projektu wynosi 2% (warunek 2).</a:t>
            </a:r>
          </a:p>
          <a:p>
            <a:endParaRPr lang="pl-PL" dirty="0"/>
          </a:p>
          <a:p>
            <a:r>
              <a:rPr lang="pl-PL" dirty="0"/>
              <a:t>3. Koszty biura obsługi klienta (BOK).</a:t>
            </a:r>
          </a:p>
          <a:p>
            <a:r>
              <a:rPr lang="pl-PL" dirty="0"/>
              <a:t>Z uwagi na planowany charakter wsparcia oraz rodzaj prowadzonej działalności przez BOK, który ma polegać na bezpośrednim wsparciu osób zainteresowanych udziałem w projekcie – koszty związane z ich funkcjonowaniem uznać można także za koszty bezpośrednie.</a:t>
            </a:r>
          </a:p>
          <a:p>
            <a:r>
              <a:rPr lang="pl-PL" dirty="0"/>
              <a:t>Zakres usług świadczonych przez BOK nie może dotyczyć tylko działań </a:t>
            </a:r>
            <a:r>
              <a:rPr lang="pl-PL" dirty="0" err="1"/>
              <a:t>informacyjno</a:t>
            </a:r>
            <a:r>
              <a:rPr lang="pl-PL" dirty="0"/>
              <a:t>–promocyjnych.</a:t>
            </a:r>
          </a:p>
          <a:p>
            <a:r>
              <a:rPr lang="pl-PL" dirty="0"/>
              <a:t>BOK powinny być rozmieszczone w lokalizacjach umożliwiających łatwy dostęp dla potencjalnych uczestników wsparcia (miejscowości i lokalizacje dobrze skomunikowane) oraz odpowiednio oznaczone, w tym w widocznym miejscu powinna znajdować się informacja o popytowym charakterze projektu tj. o prawie uczestnika do samodzielnego wyboru rodzaju kursu i wykonawcy szkolenia. BOK muszą być dostępne dla osób z niepełnosprawnościami, a pracujące w nich osoby powinny udzielać pełnej informacji o projekcie oraz zapewniać pełną obsługę wszystkich uczestników, w tym w szczególności w zakresie pomocy technicznej w rejestracji w systemach informatycznych oraz dostęp do usług doradczych. BOK muszą być czynne w godzinach umożliwiających kontakt osobom pracującym (również w godzinach popołudniowych).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CE6C6-FE43-4943-AB0B-C65D97C43D38}" type="slidenum">
              <a:rPr lang="pl-PL" smtClean="0"/>
              <a:t>47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3763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CE6C6-FE43-4943-AB0B-C65D97C43D38}" type="slidenum">
              <a:rPr lang="pl-PL" smtClean="0"/>
              <a:t>52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7608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CE6C6-FE43-4943-AB0B-C65D97C43D3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7373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162483-1CAC-44C2-A078-1294C0750EB0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CE6C6-FE43-4943-AB0B-C65D97C43D3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2599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4865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135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CE6C6-FE43-4943-AB0B-C65D97C43D3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3803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07704" y="1779662"/>
            <a:ext cx="6550496" cy="1102519"/>
          </a:xfrm>
        </p:spPr>
        <p:txBody>
          <a:bodyPr/>
          <a:lstStyle>
            <a:lvl1pPr>
              <a:defRPr b="1" i="0" baseline="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07704" y="2914650"/>
            <a:ext cx="5864696" cy="131445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E25B-8364-4139-82B0-2721A88686ED}" type="datetimeFigureOut">
              <a:rPr lang="pl-PL" smtClean="0"/>
              <a:pPr/>
              <a:t>2023-12-01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812D-3DB9-4C8C-8A41-F974A7502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637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E25B-8364-4139-82B0-2721A88686ED}" type="datetimeFigureOut">
              <a:rPr lang="pl-PL" smtClean="0"/>
              <a:pPr/>
              <a:t>2023-12-01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812D-3DB9-4C8C-8A41-F974A7502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800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E25B-8364-4139-82B0-2721A88686ED}" type="datetimeFigureOut">
              <a:rPr lang="pl-PL" smtClean="0"/>
              <a:pPr/>
              <a:t>2023-12-01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812D-3DB9-4C8C-8A41-F974A7502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3975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3193A63-7A3A-6BF4-FB2B-8E3DE35F4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43170E-E49C-4DFB-AF0D-33E8AB2C193B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3A8A302-5BFF-6BC7-5430-48743995A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5BE2FC-78E0-C0CC-59A1-213AB37AB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57DE51D-6307-4589-A0D5-06ECB1187B19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315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4B1AAED-EB66-FCA4-9E5B-7A9B24FAE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CF6AE-967C-4B63-8B6C-026040C0D365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7BBD1F-33AD-BCC5-39EC-DBD9DDF1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040C50-3A94-C16A-A864-2FE1ABC6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2F5101-3489-40D6-8479-EA359DC6A85D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897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1AFA3C1-7C35-0ED1-720E-170B626F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B5BD54-2EB8-4443-B85B-9483374842FA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414340-E23A-8548-1587-28E00B4FA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2E9DC6-6C05-2194-9E1A-7D871940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352C2E-9C8F-4E62-967F-1F66B3DD3D64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823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BACF077C-8C74-590E-F261-E20FA55DD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A3FC53-B214-492A-BE7B-3E05F1EEB3AB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8FDCB3C7-67A8-E0A2-B829-DC3DAD853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DA8FE78A-8DC8-3C5F-5508-E8B8E5645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0678D5-9EBE-4536-AD6B-AAAD754C5570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882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8E4C4F22-8EC9-601D-06E6-9CDB58396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C9CFC0-C923-4CEA-8191-CFE9C45B575A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9AD57D84-4529-49D5-D1AF-BD245EEF3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87B34CCA-2954-5BE5-C326-6303670C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7BED4F-2F6A-4D83-BC90-04B3BFDD8F6A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951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8BB0C992-A3DF-6E04-30CB-F37EACE9D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5D7568-9A38-4C3A-AD50-697AA70B1903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16AC95A0-543B-76BF-B4C4-873415CD7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84465B32-B60E-6385-3178-1170234E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4848CBA-7D63-4D72-A878-E6876EF879C3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18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43EB681B-B124-EDD7-41BF-4267217CD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D55B3-BBCB-44FA-A5DB-1E615D49F6C4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39F5AF50-A299-CB0C-5014-3CA6E8E93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01CC64A4-8271-D833-B851-D66EE877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C0D5D7-76B3-4D8A-ABA3-C57DE2B84E47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857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BDA147CC-9292-826D-3F8F-2C23B7093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322DA-97E8-4828-A984-0051976CEF67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D323194C-3912-9AB6-BBFB-7FC58CC9D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B01DBB11-3FC5-9D88-F83F-4DA8BE4F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1752B0-043F-41A7-A76C-8C55551ED14B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988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E25B-8364-4139-82B0-2721A88686ED}" type="datetimeFigureOut">
              <a:rPr lang="pl-PL" smtClean="0"/>
              <a:pPr/>
              <a:t>2023-12-01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812D-3DB9-4C8C-8A41-F974A7502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56927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CFA50AC3-D798-B6DD-F5AD-EB0CC189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846552-DBD3-4CFF-9E5E-B51952CDCC47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C6554215-AEEB-22F0-59D4-95BA086A4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9C59EA8D-0505-3171-DE1E-90888D4CA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7D2EDC-F4B0-426F-86A0-344ECB63873D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6397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AFEF8FE-7767-B2B7-CC13-5D8A92F18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1A2EFB-0268-4E57-A673-D75D20D2910E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E0BE1F5-8ABE-3393-5682-1B312EA0B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2321ED-F666-685F-A233-3767DC17A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A50866-A604-4FF7-BA90-B98C8E6C5E2D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65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96767C-B8D6-FBE3-67B4-19F9D560A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4C8A19-C2F7-4B74-82F2-8CF74FA3ECBF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095573-0B54-9ED8-FFCC-34939251F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61A9072-7BB6-E0AF-0724-72C0A76B8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E1A268-2F41-465A-A627-564811326B9B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47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3193A63-7A3A-6BF4-FB2B-8E3DE35F4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43170E-E49C-4DFB-AF0D-33E8AB2C193B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3A8A302-5BFF-6BC7-5430-48743995A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5BE2FC-78E0-C0CC-59A1-213AB37AB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57DE51D-6307-4589-A0D5-06ECB1187B19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2328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4B1AAED-EB66-FCA4-9E5B-7A9B24FAE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CF6AE-967C-4B63-8B6C-026040C0D365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7BBD1F-33AD-BCC5-39EC-DBD9DDF1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040C50-3A94-C16A-A864-2FE1ABC6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2F5101-3489-40D6-8479-EA359DC6A85D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1224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1AFA3C1-7C35-0ED1-720E-170B626F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B5BD54-2EB8-4443-B85B-9483374842FA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414340-E23A-8548-1587-28E00B4FA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2E9DC6-6C05-2194-9E1A-7D871940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352C2E-9C8F-4E62-967F-1F66B3DD3D64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7747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BACF077C-8C74-590E-F261-E20FA55DD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A3FC53-B214-492A-BE7B-3E05F1EEB3AB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8FDCB3C7-67A8-E0A2-B829-DC3DAD853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DA8FE78A-8DC8-3C5F-5508-E8B8E5645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0678D5-9EBE-4536-AD6B-AAAD754C5570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6524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8E4C4F22-8EC9-601D-06E6-9CDB58396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C9CFC0-C923-4CEA-8191-CFE9C45B575A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9AD57D84-4529-49D5-D1AF-BD245EEF3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87B34CCA-2954-5BE5-C326-6303670C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7BED4F-2F6A-4D83-BC90-04B3BFDD8F6A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2739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8BB0C992-A3DF-6E04-30CB-F37EACE9D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5D7568-9A38-4C3A-AD50-697AA70B1903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16AC95A0-543B-76BF-B4C4-873415CD7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84465B32-B60E-6385-3178-1170234E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4848CBA-7D63-4D72-A878-E6876EF879C3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5051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43EB681B-B124-EDD7-41BF-4267217CD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D55B3-BBCB-44FA-A5DB-1E615D49F6C4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39F5AF50-A299-CB0C-5014-3CA6E8E93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01CC64A4-8271-D833-B851-D66EE877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C0D5D7-76B3-4D8A-ABA3-C57DE2B84E47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57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43807" y="3305176"/>
            <a:ext cx="5650905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843807" y="2180035"/>
            <a:ext cx="5650905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E25B-8364-4139-82B0-2721A88686ED}" type="datetimeFigureOut">
              <a:rPr lang="pl-PL" smtClean="0"/>
              <a:pPr/>
              <a:t>2023-12-01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812D-3DB9-4C8C-8A41-F974A7502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67488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BDA147CC-9292-826D-3F8F-2C23B7093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322DA-97E8-4828-A984-0051976CEF67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D323194C-3912-9AB6-BBFB-7FC58CC9D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B01DBB11-3FC5-9D88-F83F-4DA8BE4F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1752B0-043F-41A7-A76C-8C55551ED14B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2373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CFA50AC3-D798-B6DD-F5AD-EB0CC189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846552-DBD3-4CFF-9E5E-B51952CDCC47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C6554215-AEEB-22F0-59D4-95BA086A4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9C59EA8D-0505-3171-DE1E-90888D4CA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7D2EDC-F4B0-426F-86A0-344ECB63873D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7736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AFEF8FE-7767-B2B7-CC13-5D8A92F18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1A2EFB-0268-4E57-A673-D75D20D2910E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E0BE1F5-8ABE-3393-5682-1B312EA0B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2321ED-F666-685F-A233-3767DC17A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A50866-A604-4FF7-BA90-B98C8E6C5E2D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3764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96767C-B8D6-FBE3-67B4-19F9D560A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4C8A19-C2F7-4B74-82F2-8CF74FA3ECBF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095573-0B54-9ED8-FFCC-34939251F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61A9072-7BB6-E0AF-0724-72C0A76B8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E1A268-2F41-465A-A627-564811326B9B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092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3193A63-7A3A-6BF4-FB2B-8E3DE35F4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43170E-E49C-4DFB-AF0D-33E8AB2C193B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3A8A302-5BFF-6BC7-5430-48743995A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5BE2FC-78E0-C0CC-59A1-213AB37AB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57DE51D-6307-4589-A0D5-06ECB1187B19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2486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4B1AAED-EB66-FCA4-9E5B-7A9B24FAE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CF6AE-967C-4B63-8B6C-026040C0D365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7BBD1F-33AD-BCC5-39EC-DBD9DDF1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040C50-3A94-C16A-A864-2FE1ABC6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2F5101-3489-40D6-8479-EA359DC6A85D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0717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1AFA3C1-7C35-0ED1-720E-170B626F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B5BD54-2EB8-4443-B85B-9483374842FA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414340-E23A-8548-1587-28E00B4FA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2E9DC6-6C05-2194-9E1A-7D871940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352C2E-9C8F-4E62-967F-1F66B3DD3D64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0673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BACF077C-8C74-590E-F261-E20FA55DD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A3FC53-B214-492A-BE7B-3E05F1EEB3AB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8FDCB3C7-67A8-E0A2-B829-DC3DAD853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DA8FE78A-8DC8-3C5F-5508-E8B8E5645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0678D5-9EBE-4536-AD6B-AAAD754C5570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360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8E4C4F22-8EC9-601D-06E6-9CDB58396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C9CFC0-C923-4CEA-8191-CFE9C45B575A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9AD57D84-4529-49D5-D1AF-BD245EEF3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87B34CCA-2954-5BE5-C326-6303670C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7BED4F-2F6A-4D83-BC90-04B3BFDD8F6A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8922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8BB0C992-A3DF-6E04-30CB-F37EACE9D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5D7568-9A38-4C3A-AD50-697AA70B1903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16AC95A0-543B-76BF-B4C4-873415CD7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84465B32-B60E-6385-3178-1170234E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4848CBA-7D63-4D72-A878-E6876EF879C3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72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E25B-8364-4139-82B0-2721A88686ED}" type="datetimeFigureOut">
              <a:rPr lang="pl-PL" smtClean="0"/>
              <a:pPr/>
              <a:t>2023-12-01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812D-3DB9-4C8C-8A41-F974A7502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51299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43EB681B-B124-EDD7-41BF-4267217CD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D55B3-BBCB-44FA-A5DB-1E615D49F6C4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39F5AF50-A299-CB0C-5014-3CA6E8E93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01CC64A4-8271-D833-B851-D66EE877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C0D5D7-76B3-4D8A-ABA3-C57DE2B84E47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9226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BDA147CC-9292-826D-3F8F-2C23B7093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322DA-97E8-4828-A984-0051976CEF67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D323194C-3912-9AB6-BBFB-7FC58CC9D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B01DBB11-3FC5-9D88-F83F-4DA8BE4F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1752B0-043F-41A7-A76C-8C55551ED14B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9620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CFA50AC3-D798-B6DD-F5AD-EB0CC189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846552-DBD3-4CFF-9E5E-B51952CDCC47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C6554215-AEEB-22F0-59D4-95BA086A4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9C59EA8D-0505-3171-DE1E-90888D4CA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7D2EDC-F4B0-426F-86A0-344ECB63873D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3855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AFEF8FE-7767-B2B7-CC13-5D8A92F18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1A2EFB-0268-4E57-A673-D75D20D2910E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E0BE1F5-8ABE-3393-5682-1B312EA0B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2321ED-F666-685F-A233-3767DC17A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A50866-A604-4FF7-BA90-B98C8E6C5E2D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904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96767C-B8D6-FBE3-67B4-19F9D560A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4C8A19-C2F7-4B74-82F2-8CF74FA3ECBF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095573-0B54-9ED8-FFCC-34939251F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61A9072-7BB6-E0AF-0724-72C0A76B8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E1A268-2F41-465A-A627-564811326B9B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1631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3193A63-7A3A-6BF4-FB2B-8E3DE35F4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43170E-E49C-4DFB-AF0D-33E8AB2C193B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3A8A302-5BFF-6BC7-5430-48743995A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5BE2FC-78E0-C0CC-59A1-213AB37AB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57DE51D-6307-4589-A0D5-06ECB1187B19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6484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4B1AAED-EB66-FCA4-9E5B-7A9B24FAE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CF6AE-967C-4B63-8B6C-026040C0D365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7BBD1F-33AD-BCC5-39EC-DBD9DDF1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040C50-3A94-C16A-A864-2FE1ABC6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2F5101-3489-40D6-8479-EA359DC6A85D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71066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1AFA3C1-7C35-0ED1-720E-170B626F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B5BD54-2EB8-4443-B85B-9483374842FA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414340-E23A-8548-1587-28E00B4FA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2E9DC6-6C05-2194-9E1A-7D871940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352C2E-9C8F-4E62-967F-1F66B3DD3D64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6008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BACF077C-8C74-590E-F261-E20FA55DD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A3FC53-B214-492A-BE7B-3E05F1EEB3AB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8FDCB3C7-67A8-E0A2-B829-DC3DAD853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DA8FE78A-8DC8-3C5F-5508-E8B8E5645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0678D5-9EBE-4536-AD6B-AAAD754C5570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336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8E4C4F22-8EC9-601D-06E6-9CDB58396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C9CFC0-C923-4CEA-8191-CFE9C45B575A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9AD57D84-4529-49D5-D1AF-BD245EEF3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87B34CCA-2954-5BE5-C326-6303670C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7BED4F-2F6A-4D83-BC90-04B3BFDD8F6A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9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E25B-8364-4139-82B0-2721A88686ED}" type="datetimeFigureOut">
              <a:rPr lang="pl-PL" smtClean="0"/>
              <a:pPr/>
              <a:t>2023-12-01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812D-3DB9-4C8C-8A41-F974A7502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695692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8BB0C992-A3DF-6E04-30CB-F37EACE9D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5D7568-9A38-4C3A-AD50-697AA70B1903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16AC95A0-543B-76BF-B4C4-873415CD7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84465B32-B60E-6385-3178-1170234E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4848CBA-7D63-4D72-A878-E6876EF879C3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52420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43EB681B-B124-EDD7-41BF-4267217CD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D55B3-BBCB-44FA-A5DB-1E615D49F6C4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39F5AF50-A299-CB0C-5014-3CA6E8E93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01CC64A4-8271-D833-B851-D66EE877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C0D5D7-76B3-4D8A-ABA3-C57DE2B84E47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6711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BDA147CC-9292-826D-3F8F-2C23B7093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322DA-97E8-4828-A984-0051976CEF67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D323194C-3912-9AB6-BBFB-7FC58CC9D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B01DBB11-3FC5-9D88-F83F-4DA8BE4F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1752B0-043F-41A7-A76C-8C55551ED14B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5865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CFA50AC3-D798-B6DD-F5AD-EB0CC189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846552-DBD3-4CFF-9E5E-B51952CDCC47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C6554215-AEEB-22F0-59D4-95BA086A4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9C59EA8D-0505-3171-DE1E-90888D4CA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7D2EDC-F4B0-426F-86A0-344ECB63873D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40403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AFEF8FE-7767-B2B7-CC13-5D8A92F18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1A2EFB-0268-4E57-A673-D75D20D2910E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E0BE1F5-8ABE-3393-5682-1B312EA0B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2321ED-F666-685F-A233-3767DC17A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A50866-A604-4FF7-BA90-B98C8E6C5E2D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88952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96767C-B8D6-FBE3-67B4-19F9D560A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4C8A19-C2F7-4B74-82F2-8CF74FA3ECBF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095573-0B54-9ED8-FFCC-34939251F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61A9072-7BB6-E0AF-0724-72C0A76B8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E1A268-2F41-465A-A627-564811326B9B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49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915816" y="2931790"/>
            <a:ext cx="5256584" cy="85725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E25B-8364-4139-82B0-2721A88686ED}" type="datetimeFigureOut">
              <a:rPr lang="pl-PL" smtClean="0"/>
              <a:pPr/>
              <a:t>2023-12-01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812D-3DB9-4C8C-8A41-F974A7502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00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E25B-8364-4139-82B0-2721A88686ED}" type="datetimeFigureOut">
              <a:rPr lang="pl-PL" smtClean="0"/>
              <a:pPr/>
              <a:t>2023-12-01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812D-3DB9-4C8C-8A41-F974A7502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88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E25B-8364-4139-82B0-2721A88686ED}" type="datetimeFigureOut">
              <a:rPr lang="pl-PL" smtClean="0"/>
              <a:pPr/>
              <a:t>2023-12-01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812D-3DB9-4C8C-8A41-F974A7502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5390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E25B-8364-4139-82B0-2721A88686ED}" type="datetimeFigureOut">
              <a:rPr lang="pl-PL" smtClean="0"/>
              <a:pPr/>
              <a:t>2023-12-01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812D-3DB9-4C8C-8A41-F974A7502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099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6E25B-8364-4139-82B0-2721A88686ED}" type="datetimeFigureOut">
              <a:rPr lang="pl-PL" smtClean="0"/>
              <a:pPr/>
              <a:t>2023-12-01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2812D-3DB9-4C8C-8A41-F974A75022A4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176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968A3558-D243-221E-CF56-8E06EBE31A0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ru-RU"/>
              <a:t>Kliknij, aby edytować styl wzorca tytułu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74A6DBEC-DD64-BD1D-EDE9-70112336AB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ru-RU"/>
              <a:t>Kliknij, aby edytować style wzorca tekstu</a:t>
            </a:r>
          </a:p>
          <a:p>
            <a:pPr lvl="1"/>
            <a:r>
              <a:rPr lang="pl-PL" altLang="ru-RU"/>
              <a:t>Drugi poziom</a:t>
            </a:r>
          </a:p>
          <a:p>
            <a:pPr lvl="2"/>
            <a:r>
              <a:rPr lang="pl-PL" altLang="ru-RU"/>
              <a:t>Trzeci poziom</a:t>
            </a:r>
          </a:p>
          <a:p>
            <a:pPr lvl="3"/>
            <a:r>
              <a:rPr lang="pl-PL" altLang="ru-RU"/>
              <a:t>Czwarty poziom</a:t>
            </a:r>
          </a:p>
          <a:p>
            <a:pPr lvl="4"/>
            <a:r>
              <a:rPr lang="pl-PL" altLang="ru-RU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CD6C4C9-5355-D186-2417-93355313BC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8E14E4-D0E0-4276-A0E5-EBD5483907EE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57A8CD3-4797-DF5C-6FE5-AAAB6D57D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7879367-86C8-97EE-0424-25CC3DB9E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35F10D-DC59-4A56-BE66-49C9C5944AF0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85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968A3558-D243-221E-CF56-8E06EBE31A0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ru-RU"/>
              <a:t>Kliknij, aby edytować styl wzorca tytułu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74A6DBEC-DD64-BD1D-EDE9-70112336AB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ru-RU"/>
              <a:t>Kliknij, aby edytować style wzorca tekstu</a:t>
            </a:r>
          </a:p>
          <a:p>
            <a:pPr lvl="1"/>
            <a:r>
              <a:rPr lang="pl-PL" altLang="ru-RU"/>
              <a:t>Drugi poziom</a:t>
            </a:r>
          </a:p>
          <a:p>
            <a:pPr lvl="2"/>
            <a:r>
              <a:rPr lang="pl-PL" altLang="ru-RU"/>
              <a:t>Trzeci poziom</a:t>
            </a:r>
          </a:p>
          <a:p>
            <a:pPr lvl="3"/>
            <a:r>
              <a:rPr lang="pl-PL" altLang="ru-RU"/>
              <a:t>Czwarty poziom</a:t>
            </a:r>
          </a:p>
          <a:p>
            <a:pPr lvl="4"/>
            <a:r>
              <a:rPr lang="pl-PL" altLang="ru-RU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CD6C4C9-5355-D186-2417-93355313BC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8E14E4-D0E0-4276-A0E5-EBD5483907EE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57A8CD3-4797-DF5C-6FE5-AAAB6D57D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7879367-86C8-97EE-0424-25CC3DB9E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35F10D-DC59-4A56-BE66-49C9C5944AF0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91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968A3558-D243-221E-CF56-8E06EBE31A0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ru-RU"/>
              <a:t>Kliknij, aby edytować styl wzorca tytułu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74A6DBEC-DD64-BD1D-EDE9-70112336AB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ru-RU"/>
              <a:t>Kliknij, aby edytować style wzorca tekstu</a:t>
            </a:r>
          </a:p>
          <a:p>
            <a:pPr lvl="1"/>
            <a:r>
              <a:rPr lang="pl-PL" altLang="ru-RU"/>
              <a:t>Drugi poziom</a:t>
            </a:r>
          </a:p>
          <a:p>
            <a:pPr lvl="2"/>
            <a:r>
              <a:rPr lang="pl-PL" altLang="ru-RU"/>
              <a:t>Trzeci poziom</a:t>
            </a:r>
          </a:p>
          <a:p>
            <a:pPr lvl="3"/>
            <a:r>
              <a:rPr lang="pl-PL" altLang="ru-RU"/>
              <a:t>Czwarty poziom</a:t>
            </a:r>
          </a:p>
          <a:p>
            <a:pPr lvl="4"/>
            <a:r>
              <a:rPr lang="pl-PL" altLang="ru-RU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CD6C4C9-5355-D186-2417-93355313BC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8E14E4-D0E0-4276-A0E5-EBD5483907EE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57A8CD3-4797-DF5C-6FE5-AAAB6D57D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7879367-86C8-97EE-0424-25CC3DB9E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35F10D-DC59-4A56-BE66-49C9C5944AF0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46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968A3558-D243-221E-CF56-8E06EBE31A0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ru-RU"/>
              <a:t>Kliknij, aby edytować styl wzorca tytułu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74A6DBEC-DD64-BD1D-EDE9-70112336AB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ru-RU"/>
              <a:t>Kliknij, aby edytować style wzorca tekstu</a:t>
            </a:r>
          </a:p>
          <a:p>
            <a:pPr lvl="1"/>
            <a:r>
              <a:rPr lang="pl-PL" altLang="ru-RU"/>
              <a:t>Drugi poziom</a:t>
            </a:r>
          </a:p>
          <a:p>
            <a:pPr lvl="2"/>
            <a:r>
              <a:rPr lang="pl-PL" altLang="ru-RU"/>
              <a:t>Trzeci poziom</a:t>
            </a:r>
          </a:p>
          <a:p>
            <a:pPr lvl="3"/>
            <a:r>
              <a:rPr lang="pl-PL" altLang="ru-RU"/>
              <a:t>Czwarty poziom</a:t>
            </a:r>
          </a:p>
          <a:p>
            <a:pPr lvl="4"/>
            <a:r>
              <a:rPr lang="pl-PL" altLang="ru-RU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CD6C4C9-5355-D186-2417-93355313BC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8E14E4-D0E0-4276-A0E5-EBD5483907EE}" type="datetimeFigureOut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2023-12-01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57A8CD3-4797-DF5C-6FE5-AAAB6D57D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7879367-86C8-97EE-0424-25CC3DB9E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35F10D-DC59-4A56-BE66-49C9C5944AF0}" type="slidenum">
              <a:rPr kumimoji="0" lang="pl-PL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l-PL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74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.png"/><Relationship Id="rId5" Type="http://schemas.openxmlformats.org/officeDocument/2006/relationships/slide" Target="slide40.xml"/><Relationship Id="rId4" Type="http://schemas.openxmlformats.org/officeDocument/2006/relationships/slide" Target="slide2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13" Type="http://schemas.openxmlformats.org/officeDocument/2006/relationships/slide" Target="slide41.xml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slide" Target="slide3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4.svg"/><Relationship Id="rId11" Type="http://schemas.openxmlformats.org/officeDocument/2006/relationships/slide" Target="slide31.xml"/><Relationship Id="rId5" Type="http://schemas.openxmlformats.org/officeDocument/2006/relationships/image" Target="../media/image13.png"/><Relationship Id="rId15" Type="http://schemas.openxmlformats.org/officeDocument/2006/relationships/image" Target="../media/image18.svg"/><Relationship Id="rId10" Type="http://schemas.openxmlformats.org/officeDocument/2006/relationships/slide" Target="slide21.xml"/><Relationship Id="rId4" Type="http://schemas.openxmlformats.org/officeDocument/2006/relationships/image" Target="../media/image12.svg"/><Relationship Id="rId9" Type="http://schemas.openxmlformats.org/officeDocument/2006/relationships/slide" Target="slide20.xml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9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kwalifikacje.gov.pl/k" TargetMode="External"/><Relationship Id="rId2" Type="http://schemas.openxmlformats.org/officeDocument/2006/relationships/hyperlink" Target="https://www.parp.gov.pl/component/site/site/sektorowe-rady-ds-kompetencji#rad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is.slaskie.pl/czytaj/zielona_gospodarka" TargetMode="External"/><Relationship Id="rId4" Type="http://schemas.openxmlformats.org/officeDocument/2006/relationships/hyperlink" Target="https://esco.ec.europa.eu/pl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9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slide" Target="slide38.xml"/><Relationship Id="rId5" Type="http://schemas.openxmlformats.org/officeDocument/2006/relationships/slide" Target="slide23.xml"/><Relationship Id="rId4" Type="http://schemas.openxmlformats.org/officeDocument/2006/relationships/slide" Target="slide29.xml"/><Relationship Id="rId9" Type="http://schemas.openxmlformats.org/officeDocument/2006/relationships/image" Target="../media/image8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0.xml"/><Relationship Id="rId4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alidacja.ibe.edu.pl/metody/pl/metody-walidacji/bilans-kompetencj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ojeportfolio.ibe.edu.pl/zaloguj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europass/eportfolio/screen/profile-wizard?lang=p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89484" y="2139702"/>
            <a:ext cx="6550496" cy="1102519"/>
          </a:xfrm>
        </p:spPr>
        <p:txBody>
          <a:bodyPr>
            <a:noAutofit/>
          </a:bodyPr>
          <a:lstStyle/>
          <a:p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Działanie FESL.10.17 </a:t>
            </a:r>
            <a:b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Kształcenie osób dorosłych – FST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18329" y="3507854"/>
            <a:ext cx="6984776" cy="1314450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Nabór nr FESL.10.17-IP.02-070/23</a:t>
            </a:r>
          </a:p>
        </p:txBody>
      </p:sp>
    </p:spTree>
    <p:extLst>
      <p:ext uri="{BB962C8B-B14F-4D97-AF65-F5344CB8AC3E}">
        <p14:creationId xmlns:p14="http://schemas.microsoft.com/office/powerpoint/2010/main" val="1100129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Dodatkowe wsparcie" title="Tytuł slajdu"/>
          <p:cNvSpPr>
            <a:spLocks noGrp="1"/>
          </p:cNvSpPr>
          <p:nvPr>
            <p:ph type="title"/>
          </p:nvPr>
        </p:nvSpPr>
        <p:spPr>
          <a:xfrm>
            <a:off x="395536" y="206374"/>
            <a:ext cx="8291264" cy="853207"/>
          </a:xfrm>
          <a:solidFill>
            <a:schemeClr val="bg1"/>
          </a:solidFill>
        </p:spPr>
        <p:txBody>
          <a:bodyPr/>
          <a:lstStyle/>
          <a:p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Dodatkowe wsparcie</a:t>
            </a:r>
            <a:r>
              <a:rPr lang="pl-PL" sz="2800" dirty="0">
                <a:solidFill>
                  <a:schemeClr val="bg1"/>
                </a:solidFill>
              </a:rPr>
              <a:t> </a:t>
            </a:r>
            <a:endParaRPr lang="pl-PL" sz="2800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15" name="pole tekstowe 14" descr="1. Dobrowolność dla osób biorących udział w projekcie.&#10;2. Obowiązek dla beneficjenta (operatora) – sprawdź kryterium dostępu nr 5.&#10;3. Dostępność doradcy zawodowego w godzinach funkcjonowania BOK – sprawdź kryterium dostępu nr 6.&#10;4. Wymagany zestaw umiejętności doradcy stosującego Bilans kompetencji – sprawdź zasady wdrażania projektów z zakresu kształcenia osób dorosłych.&#10;" title="Zasady ogólne dodatkowego wsparcia">
            <a:extLst>
              <a:ext uri="{FF2B5EF4-FFF2-40B4-BE49-F238E27FC236}">
                <a16:creationId xmlns:a16="http://schemas.microsoft.com/office/drawing/2014/main" id="{43BE92EE-9D5D-2B09-9529-10F79921C85C}"/>
              </a:ext>
            </a:extLst>
          </p:cNvPr>
          <p:cNvSpPr txBox="1"/>
          <p:nvPr/>
        </p:nvSpPr>
        <p:spPr>
          <a:xfrm>
            <a:off x="179512" y="2283718"/>
            <a:ext cx="8856984" cy="255454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 ogólne: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dobrowolność dla osób biorących udział w projekcie;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obowiązek dla beneficjenta (operatora) – sprawdź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kryterium dostępu nr 5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dostępność doradcy zawodowego w godzinach funkcjonowania BOK – sprawdź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kryterium dostępu nr 6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wymagany zestaw umiejętności doradcy stosującego Bilans kompetencji – sprawdź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zasady wdrażania projektów z zakresu kształcenia osób dorosłych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Grafika 5" descr="Element graficzny przedstawia dwie osoby siedzące przy stoliku. Obrazuje proces dodatkowego wsparcia doradczego w projekcie." title="Element graficzny">
            <a:extLst>
              <a:ext uri="{FF2B5EF4-FFF2-40B4-BE49-F238E27FC236}">
                <a16:creationId xmlns:a16="http://schemas.microsoft.com/office/drawing/2014/main" id="{6A711DDF-CB26-A390-BDCA-565592D35C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07904" y="771550"/>
            <a:ext cx="1754191" cy="175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829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EF9512-CECE-3BC2-BCFF-A2AAB050D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758277"/>
          </a:xfrm>
        </p:spPr>
        <p:txBody>
          <a:bodyPr/>
          <a:lstStyle/>
          <a:p>
            <a:r>
              <a:rPr lang="pl-PL" dirty="0"/>
              <a:t>Usługi rozwojowe</a:t>
            </a:r>
          </a:p>
        </p:txBody>
      </p:sp>
      <p:pic>
        <p:nvPicPr>
          <p:cNvPr id="4" name="Grafika 4" descr="Element graficzny obrazujący realizację usługi." title="Element graficzny">
            <a:extLst>
              <a:ext uri="{FF2B5EF4-FFF2-40B4-BE49-F238E27FC236}">
                <a16:creationId xmlns:a16="http://schemas.microsoft.com/office/drawing/2014/main" id="{2F46C914-A375-276E-2FE0-B56D0F80CE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21401" y="1401740"/>
            <a:ext cx="914400" cy="914400"/>
          </a:xfrm>
          <a:prstGeom prst="rect">
            <a:avLst/>
          </a:prstGeom>
        </p:spPr>
      </p:pic>
      <p:pic>
        <p:nvPicPr>
          <p:cNvPr id="5" name="Grafika 5" descr="Element graficzny obrazujący ankietę i fakturę." title="Element graficzny">
            <a:extLst>
              <a:ext uri="{FF2B5EF4-FFF2-40B4-BE49-F238E27FC236}">
                <a16:creationId xmlns:a16="http://schemas.microsoft.com/office/drawing/2014/main" id="{C0FC58A7-C7DA-6F31-4717-CC59DC8EB9C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45912" y="1411852"/>
            <a:ext cx="914400" cy="914400"/>
          </a:xfrm>
          <a:prstGeom prst="rect">
            <a:avLst/>
          </a:prstGeom>
        </p:spPr>
      </p:pic>
      <p:pic>
        <p:nvPicPr>
          <p:cNvPr id="6" name="Grafika 6" descr="Element graficzny obrazujący płatność za usługę." title="Element graficzny">
            <a:extLst>
              <a:ext uri="{FF2B5EF4-FFF2-40B4-BE49-F238E27FC236}">
                <a16:creationId xmlns:a16="http://schemas.microsoft.com/office/drawing/2014/main" id="{D552BB98-1A1C-1476-F785-4D98D9D0073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747270" y="1426282"/>
            <a:ext cx="914400" cy="914400"/>
          </a:xfrm>
          <a:prstGeom prst="rect">
            <a:avLst/>
          </a:prstGeom>
        </p:spPr>
      </p:pic>
      <p:sp>
        <p:nvSpPr>
          <p:cNvPr id="8" name="Tytuł 1" descr="Usługi rozwojowe" title="Tytuł slajdu"/>
          <p:cNvSpPr txBox="1">
            <a:spLocks/>
          </p:cNvSpPr>
          <p:nvPr/>
        </p:nvSpPr>
        <p:spPr bwMode="auto">
          <a:xfrm>
            <a:off x="241176" y="288697"/>
            <a:ext cx="8661648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Usługi rozwojowe</a:t>
            </a:r>
          </a:p>
        </p:txBody>
      </p:sp>
      <p:sp>
        <p:nvSpPr>
          <p:cNvPr id="9" name="pole tekstowe 8" descr="1. Charakter popytowy – sprawdź kryterium dostępu nr 3.&#10;2. Wybór z Bazy usług rozwojowych (BUR) – sprawdź kryterium dostępu nr 4.&#10;3. Preferencje dla usługi kończącej się kwalifikacją – sprawdź kryterium dostępu nr 13.&#10;4. Usługa musi kończyć się zieloną kwalifikacją lub kompetencją – sprawdź kryterium dostępu nr 14;&#10;wsparcie techniczne w obsłudze BUR – sprawdź zasady wdrażania projektów z zakresu kształcenia osób dorosłych." title="Zasady ogólne realizacji usług rozwojowych"/>
          <p:cNvSpPr txBox="1"/>
          <p:nvPr/>
        </p:nvSpPr>
        <p:spPr>
          <a:xfrm>
            <a:off x="42804" y="2746685"/>
            <a:ext cx="9073008" cy="23698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 ogólne: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 popytowy – sprawdź </a:t>
            </a: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9" action="ppaction://hlinksldjump"/>
              </a:rPr>
              <a:t>kryterium dostępu nr 3</a:t>
            </a: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wybór z Bazy usług rozwojowych (BUR) – sprawdź </a:t>
            </a: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 action="ppaction://hlinksldjump"/>
              </a:rPr>
              <a:t>kryterium dostępu nr 4</a:t>
            </a: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preferencje dla usługi kończącej się kwalifikacją – sprawdź </a:t>
            </a: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 action="ppaction://hlinksldjump"/>
              </a:rPr>
              <a:t>kryterium dostępu nr 13</a:t>
            </a: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usługa musi kończyć się zieloną kwalifikacją lub kompetencją – sprawdź </a:t>
            </a: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 action="ppaction://hlinksldjump"/>
              </a:rPr>
              <a:t>kryterium dostępu nr 14</a:t>
            </a: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wsparcie techniczne w obsłudze BUR – sprawdź </a:t>
            </a: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 action="ppaction://hlinksldjump"/>
              </a:rPr>
              <a:t>zasady wdrażania projektów </a:t>
            </a:r>
            <a:b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 action="ppaction://hlinksldjump"/>
              </a:rPr>
            </a:b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 action="ppaction://hlinksldjump"/>
              </a:rPr>
              <a:t>z zakresu kształcenia osób dorosłych</a:t>
            </a: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Strzałka w prawo 9" descr="Strzałka obrazuje proces realizacji usług rozwojowych, w którym umowa o dofinansowanie usługi poprzedza realizację usługi." title="Element graficzny - strzałka"/>
          <p:cNvSpPr/>
          <p:nvPr/>
        </p:nvSpPr>
        <p:spPr>
          <a:xfrm>
            <a:off x="1392131" y="1830356"/>
            <a:ext cx="1115303" cy="2864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Strzałka w prawo 10" descr="Strzałka obrazuje proces realizacji usług rozwojowych, w którym realizacja usługi poprzedza wypełnienie ankiety i pozyskanie faktury." title="Element graficzny - strzałka"/>
          <p:cNvSpPr/>
          <p:nvPr/>
        </p:nvSpPr>
        <p:spPr>
          <a:xfrm>
            <a:off x="4125054" y="1830356"/>
            <a:ext cx="1095017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Strzałka w prawo 11" descr="Strzałka obrazuje proces realizacji usług rozwojowych, w którym wypełnienie ankiety i pozyskanie faktury poprzedza płatność operatora za usługę." title="Element graficzny - strzałka"/>
          <p:cNvSpPr/>
          <p:nvPr/>
        </p:nvSpPr>
        <p:spPr>
          <a:xfrm>
            <a:off x="6497219" y="1813714"/>
            <a:ext cx="1080903" cy="303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pole tekstowe 12" descr="Ramka z napisem &quot;umowa&quot;." title="Ramka z tekstem"/>
          <p:cNvSpPr txBox="1"/>
          <p:nvPr/>
        </p:nvSpPr>
        <p:spPr>
          <a:xfrm>
            <a:off x="463671" y="1019851"/>
            <a:ext cx="122413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lang="pl-P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Umowa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pole tekstowe 13" descr="Ramka z napisem &quot;realizacja usługi&quot;." title="Ramka z tekstem"/>
          <p:cNvSpPr txBox="1"/>
          <p:nvPr/>
        </p:nvSpPr>
        <p:spPr>
          <a:xfrm>
            <a:off x="2347060" y="2330475"/>
            <a:ext cx="2232248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lang="pl-P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Realizacja usługi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pole tekstowe 14" descr="Ramka z napisem &quot;ankieta i faktura&quot;." title="Ramka z tekstem"/>
          <p:cNvSpPr txBox="1"/>
          <p:nvPr/>
        </p:nvSpPr>
        <p:spPr>
          <a:xfrm>
            <a:off x="4608281" y="1011530"/>
            <a:ext cx="2088232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 Ankieta i faktura</a:t>
            </a:r>
          </a:p>
        </p:txBody>
      </p:sp>
      <p:sp>
        <p:nvSpPr>
          <p:cNvPr id="16" name="pole tekstowe 15" descr="Ramka z napisem &quot;płatność za usługę&quot;." title="Ramka z tekstem"/>
          <p:cNvSpPr txBox="1"/>
          <p:nvPr/>
        </p:nvSpPr>
        <p:spPr>
          <a:xfrm>
            <a:off x="6516216" y="2307608"/>
            <a:ext cx="2396952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 Płatność za usługę</a:t>
            </a:r>
          </a:p>
        </p:txBody>
      </p:sp>
      <p:pic>
        <p:nvPicPr>
          <p:cNvPr id="17" name="Grafika 12" descr="Element graficzny obrazujący umowę." title="Element graficzny">
            <a:extLst>
              <a:ext uri="{FF2B5EF4-FFF2-40B4-BE49-F238E27FC236}">
                <a16:creationId xmlns:a16="http://schemas.microsoft.com/office/drawing/2014/main" id="{728E8E24-73B8-798F-8283-01D66313D892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11271" y="145645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707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Kryteria formalne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696" y="1347614"/>
            <a:ext cx="8229600" cy="331236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Uprawnienie do aplikowania o środki w ramach naboru.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Środki sankcyjne wobec podmiotów wspierających działania wojenne Federacji Rosyjskiej.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Potencjał ekonomiczny zapewniający prawidłową realizację projektu.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Prawidłowo określona wartość projektu.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rozwiązania umowy o dofinansowanie z przyczyn wnioskodawcy.</a:t>
            </a: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l-PL" sz="48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262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05979"/>
            <a:ext cx="8568952" cy="857250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Kryteria merytoryczne (ocena 0/1)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96" y="1995686"/>
            <a:ext cx="8229600" cy="187220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Zgodność projektu z rozporządzeniem ogólnym.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Zgodność wniosku z regulaminem.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Prawidłowo sformułowany cel projektu.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Uzasadniony udział partnera.</a:t>
            </a: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l-PL" sz="48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592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05979"/>
            <a:ext cx="8640960" cy="857250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Kryteria merytoryczne (punktowe)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91630"/>
            <a:ext cx="8229600" cy="3168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Grupa docelowa, sytuacja problemowa.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Rekrutacja zgodna z potrzebami i możliwościami.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Zadania zgodne ze wsparciem.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Prawidłowo zaplanowane wskaźniki.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Doświadczenie i potencjał do efektywnej realizacji.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Budżet projektu zgodny z zasadami kwalifikowalności.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Budżet projektu sporządzony prawidłowo.</a:t>
            </a:r>
          </a:p>
          <a:p>
            <a:pPr marL="457200" indent="-457200">
              <a:buAutoNum type="arabicPeriod"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l-PL" sz="48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5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Kryteria horyzontalne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7654"/>
            <a:ext cx="8229600" cy="252028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AutoNum type="arabicPeriod"/>
            </a:pPr>
            <a:r>
              <a:rPr lang="pl-PL" sz="3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Pozytywny wpływ na zasadę równości szans i niedyskryminacji, w tym dostępności dla </a:t>
            </a:r>
            <a:r>
              <a:rPr lang="pl-PL" sz="30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</a:t>
            </a:r>
            <a:r>
              <a:rPr lang="pl-PL" sz="3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pl-PL" sz="3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Zgodność ze standardem minimum zasady równości kobiet </a:t>
            </a:r>
            <a:br>
              <a:rPr lang="pl-PL" sz="3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mężczyzn.</a:t>
            </a:r>
          </a:p>
          <a:p>
            <a:pPr marL="457200" indent="-457200">
              <a:buAutoNum type="arabicPeriod"/>
            </a:pPr>
            <a:r>
              <a:rPr lang="pl-PL" sz="3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Zgodność z Kartą praw podstawowych UE.</a:t>
            </a:r>
          </a:p>
          <a:p>
            <a:pPr marL="457200" indent="-457200">
              <a:buAutoNum type="arabicPeriod"/>
            </a:pPr>
            <a:r>
              <a:rPr lang="pl-PL" sz="3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Zgodność z Konwencją o prawach osób niepełnosprawnych.</a:t>
            </a:r>
          </a:p>
          <a:p>
            <a:pPr marL="457200" indent="-457200">
              <a:buAutoNum type="arabicPeriod"/>
            </a:pPr>
            <a:r>
              <a:rPr lang="pl-PL" sz="3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Zgodność z zasadą zrównoważonego rozwoju.</a:t>
            </a:r>
          </a:p>
          <a:p>
            <a:pPr marL="457200" indent="-457200">
              <a:buAutoNum type="arabicPeriod"/>
            </a:pPr>
            <a:r>
              <a:rPr lang="pl-PL" sz="3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Działania przyczyniające się do niwelowania stereotypów.</a:t>
            </a:r>
          </a:p>
          <a:p>
            <a:pPr marL="457200" indent="-457200">
              <a:buAutoNum type="arabicPeriod"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l-PL" sz="48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166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negocjacyjne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23678"/>
            <a:ext cx="8229600" cy="25202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spełnia warunki negocjacyjne postawione przez oceniających </a:t>
            </a:r>
            <a:b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lub przewodniczącego KOP.</a:t>
            </a:r>
          </a:p>
          <a:p>
            <a:pPr marL="0" indent="0" algn="ctr">
              <a:buNone/>
            </a:pPr>
            <a:endParaRPr lang="pl-PL" sz="48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163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negocjacyjne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Weryfikowane będzie, czy: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wniosek zawiera uzupełnienia lub poprawki wynikające </a:t>
            </a:r>
            <a:b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warunków negocjacyjnych postawionych przez oceniających lub przewodniczącego KOP oraz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wnioskodawca przedstawił informacje i wyjaśnienia wynikające z warunków negocjacyjnych, które są wystarczające do uznania kryterium za spełnione oraz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czy wnioskodawca nie wprowadził we wniosku zmian innych niż wynikające z warunków negocjacyjnych.</a:t>
            </a:r>
          </a:p>
        </p:txBody>
      </p:sp>
    </p:spTree>
    <p:extLst>
      <p:ext uri="{BB962C8B-B14F-4D97-AF65-F5344CB8AC3E}">
        <p14:creationId xmlns:p14="http://schemas.microsoft.com/office/powerpoint/2010/main" val="791630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316835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Zgodność z celami Terytorialnego Planu na rzecz Sprawiedliwej Transformacji Województwa Śląskiego 2030 (…) </a:t>
            </a:r>
            <a:b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 operacyjny: Atrakcyjne </a:t>
            </a:r>
            <a:b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efektywne kształcenie oraz podnoszenie kwalifikacji w podregionach górniczych</a:t>
            </a:r>
          </a:p>
        </p:txBody>
      </p:sp>
    </p:spTree>
    <p:extLst>
      <p:ext uri="{BB962C8B-B14F-4D97-AF65-F5344CB8AC3E}">
        <p14:creationId xmlns:p14="http://schemas.microsoft.com/office/powerpoint/2010/main" val="2687757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7614"/>
            <a:ext cx="8229600" cy="31683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Wydatki są zgodne </a:t>
            </a:r>
            <a:b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rozporządzeniem ustanawiającym Fundusz na rzecz Sprawiedliwej Transformacji</a:t>
            </a:r>
          </a:p>
        </p:txBody>
      </p:sp>
    </p:spTree>
    <p:extLst>
      <p:ext uri="{BB962C8B-B14F-4D97-AF65-F5344CB8AC3E}">
        <p14:creationId xmlns:p14="http://schemas.microsoft.com/office/powerpoint/2010/main" val="4585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250"/>
          </a:xfrm>
        </p:spPr>
        <p:txBody>
          <a:bodyPr/>
          <a:lstStyle/>
          <a:p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 działania FESL.10.17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188" y="1851670"/>
            <a:ext cx="8445624" cy="28151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Złagodzenie skutków transformacji ekologicznej poprzez dostosowanie kwalifikacji, kompetencji </a:t>
            </a:r>
            <a:b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umiejętności zawodowych </a:t>
            </a:r>
            <a:b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potrzeb zielonej gospodarki.</a:t>
            </a:r>
            <a:endParaRPr lang="pl-PL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285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7654"/>
            <a:ext cx="82296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Wsparcie jest skierowane </a:t>
            </a:r>
            <a:b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osób dorosłych oraz </a:t>
            </a:r>
            <a:b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 charakter popytowy</a:t>
            </a:r>
          </a:p>
        </p:txBody>
      </p:sp>
    </p:spTree>
    <p:extLst>
      <p:ext uri="{BB962C8B-B14F-4D97-AF65-F5344CB8AC3E}">
        <p14:creationId xmlns:p14="http://schemas.microsoft.com/office/powerpoint/2010/main" val="26775829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Usługi rozwojowe są realizowane w ramach PSF </a:t>
            </a:r>
            <a:b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wykorzystaniem BUR</a:t>
            </a:r>
          </a:p>
        </p:txBody>
      </p:sp>
    </p:spTree>
    <p:extLst>
      <p:ext uri="{BB962C8B-B14F-4D97-AF65-F5344CB8AC3E}">
        <p14:creationId xmlns:p14="http://schemas.microsoft.com/office/powerpoint/2010/main" val="4284607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dorosłe mają dostęp do dodatkowych instrumentów wsparcia</a:t>
            </a:r>
          </a:p>
        </p:txBody>
      </p:sp>
    </p:spTree>
    <p:extLst>
      <p:ext uri="{BB962C8B-B14F-4D97-AF65-F5344CB8AC3E}">
        <p14:creationId xmlns:p14="http://schemas.microsoft.com/office/powerpoint/2010/main" val="29664402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6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Wnioskodawca zapewnia odpowiednią jakość doradztwa zawodowego</a:t>
            </a:r>
          </a:p>
        </p:txBody>
      </p:sp>
    </p:spTree>
    <p:extLst>
      <p:ext uri="{BB962C8B-B14F-4D97-AF65-F5344CB8AC3E}">
        <p14:creationId xmlns:p14="http://schemas.microsoft.com/office/powerpoint/2010/main" val="1209561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237626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Preferencje w dostępie do wsparcia mają osoby dorosłe </a:t>
            </a:r>
            <a:b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grup w niekorzystnej sytuacji </a:t>
            </a:r>
          </a:p>
        </p:txBody>
      </p:sp>
    </p:spTree>
    <p:extLst>
      <p:ext uri="{BB962C8B-B14F-4D97-AF65-F5344CB8AC3E}">
        <p14:creationId xmlns:p14="http://schemas.microsoft.com/office/powerpoint/2010/main" val="2917720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8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237626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Wnioskodawca może złożyć wyłącznie po jednym wniosku obejmującym swoim zasięgiem tylko jeden subregion</a:t>
            </a:r>
          </a:p>
        </p:txBody>
      </p:sp>
    </p:spTree>
    <p:extLst>
      <p:ext uri="{BB962C8B-B14F-4D97-AF65-F5344CB8AC3E}">
        <p14:creationId xmlns:p14="http://schemas.microsoft.com/office/powerpoint/2010/main" val="2123301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Realizacja projektu </a:t>
            </a:r>
            <a:b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zakończy się w terminie </a:t>
            </a:r>
            <a:b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31 grudnia 2026 r.</a:t>
            </a:r>
          </a:p>
        </p:txBody>
      </p:sp>
    </p:spTree>
    <p:extLst>
      <p:ext uri="{BB962C8B-B14F-4D97-AF65-F5344CB8AC3E}">
        <p14:creationId xmlns:p14="http://schemas.microsoft.com/office/powerpoint/2010/main" val="1414139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10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23762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Minimalna wartość projektu </a:t>
            </a:r>
            <a:b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wynosi 2 000 000,00 zł </a:t>
            </a:r>
            <a:b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 maksymalna wartość projektu wynosi 50% alokacji </a:t>
            </a:r>
            <a:b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przeznaczonej na dany subregion</a:t>
            </a:r>
          </a:p>
        </p:txBody>
      </p:sp>
    </p:spTree>
    <p:extLst>
      <p:ext uri="{BB962C8B-B14F-4D97-AF65-F5344CB8AC3E}">
        <p14:creationId xmlns:p14="http://schemas.microsoft.com/office/powerpoint/2010/main" val="41461567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10 – szczegóły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29523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Kwoty 50% alokacji:</a:t>
            </a:r>
          </a:p>
          <a:p>
            <a:pPr algn="ctr"/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centralny: 127 852 158,55 zł;</a:t>
            </a:r>
          </a:p>
          <a:p>
            <a:pPr algn="ctr"/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południowy: 32 440 099,93 zł;</a:t>
            </a:r>
          </a:p>
          <a:p>
            <a:pPr algn="ctr"/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zachodni: 30 531 858,76 zł.</a:t>
            </a:r>
          </a:p>
          <a:p>
            <a:pPr marL="0" indent="0" algn="ctr">
              <a:buNone/>
            </a:pPr>
            <a:endParaRPr lang="pl-PL" sz="4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7398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11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Wnioskodawca i partner (jeśli dotyczy) jest z terenu województwa śląskiego</a:t>
            </a:r>
          </a:p>
        </p:txBody>
      </p:sp>
    </p:spTree>
    <p:extLst>
      <p:ext uri="{BB962C8B-B14F-4D97-AF65-F5344CB8AC3E}">
        <p14:creationId xmlns:p14="http://schemas.microsoft.com/office/powerpoint/2010/main" val="2645879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Obraz 1" descr="Slajd opisuje trzy główne zadania w projekcie. Tymi zadaniami są:&#10;1. rekrutacja;&#10;2. dodatkowe wsparcie;&#10;3. usługi rozwojowe." title="Logika wsparcia w projekcie">
            <a:extLst>
              <a:ext uri="{FF2B5EF4-FFF2-40B4-BE49-F238E27FC236}">
                <a16:creationId xmlns:a16="http://schemas.microsoft.com/office/drawing/2014/main" id="{D576DE53-6B25-4BBE-3DD4-F50684855E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0D2A2B5-C222-19A1-97B5-1661A8D67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1285255"/>
          </a:xfrm>
        </p:spPr>
        <p:txBody>
          <a:bodyPr/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Logika wsparcia w projekcie</a:t>
            </a:r>
          </a:p>
        </p:txBody>
      </p:sp>
      <p:graphicFrame>
        <p:nvGraphicFramePr>
          <p:cNvPr id="3" name="Diagram 3" descr="Slajd zawiera schemat trzech głównych działań w projekcie, składających się na jego logikę. Są to:&#10;1. rekrutacja;&#10;2. dodatkowe wsparcie;&#10;3. usługi rozwojowe." title="Logika wsparcia w projekcie">
            <a:extLst>
              <a:ext uri="{FF2B5EF4-FFF2-40B4-BE49-F238E27FC236}">
                <a16:creationId xmlns:a16="http://schemas.microsoft.com/office/drawing/2014/main" id="{537AD408-4D86-71A9-26E1-0E61ECEF46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5372400"/>
              </p:ext>
            </p:extLst>
          </p:nvPr>
        </p:nvGraphicFramePr>
        <p:xfrm>
          <a:off x="80597" y="1698005"/>
          <a:ext cx="8955899" cy="2601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407720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12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893" y="1275606"/>
            <a:ext cx="8229600" cy="33944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projektu znajduje się </a:t>
            </a:r>
            <a:b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subregionie województwa śląskiego, na obszarze którego jest realizowany projekt</a:t>
            </a:r>
          </a:p>
        </p:txBody>
      </p:sp>
    </p:spTree>
    <p:extLst>
      <p:ext uri="{BB962C8B-B14F-4D97-AF65-F5344CB8AC3E}">
        <p14:creationId xmlns:p14="http://schemas.microsoft.com/office/powerpoint/2010/main" val="8476385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13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893" y="1635646"/>
            <a:ext cx="8229600" cy="303443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20% uczestników projektu nabędzie lub podniesie kwalifikacje*</a:t>
            </a:r>
          </a:p>
          <a:p>
            <a:pPr marL="0" indent="0">
              <a:buNone/>
            </a:pPr>
            <a:endParaRPr lang="pl-PL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Nie dotyczy kompetencji.</a:t>
            </a:r>
          </a:p>
        </p:txBody>
      </p:sp>
    </p:spTree>
    <p:extLst>
      <p:ext uri="{BB962C8B-B14F-4D97-AF65-F5344CB8AC3E}">
        <p14:creationId xmlns:p14="http://schemas.microsoft.com/office/powerpoint/2010/main" val="35059637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14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893" y="1635646"/>
            <a:ext cx="8229600" cy="303443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Wnioskodawca zapewnia, że usługi rozwojowe zmierzają do nabycia zielonych kwalifikacji/kompetencji potrzebnych w zielonych miejscach pracy w celu budowy zielonej gospodarki</a:t>
            </a:r>
          </a:p>
          <a:p>
            <a:pPr marL="0" indent="0" algn="ctr">
              <a:buNone/>
            </a:pPr>
            <a:endParaRPr lang="pl-PL" sz="48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7998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14 – definicja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51162"/>
            <a:ext cx="8784976" cy="3960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„Zgodnie z celem FST, działania w projektach finansowanych </a:t>
            </a:r>
            <a:b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tego funduszu powinny zmierzać w kierunku gospodarki neutralnej dla środowiska naturalnego (zielonej gospodarki). </a:t>
            </a:r>
            <a:b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projektach szkoleniowych powinno się to odbywać poprzez nabywanie kwalifikacji i kompetencji, w szczególności zawodowych, niezbędnych na zielonych miejscach pracy.</a:t>
            </a:r>
          </a:p>
          <a:p>
            <a:pPr marL="0" indent="0" algn="ctr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Mając na uwadze powyższe, dla projektów wdrażanych </a:t>
            </a:r>
            <a:b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FESL przyjmuje się, że "zielone kompetencje/ kwalifikacje" to takie, które przyczyniają się do budowy "zielonej gospodarki" poprzez tworzenie zielonych miejsc pracy. (…)</a:t>
            </a:r>
          </a:p>
          <a:p>
            <a:pPr marL="0" indent="0" algn="ctr">
              <a:buNone/>
            </a:pPr>
            <a:endParaRPr lang="pl-PL" sz="48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9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14 – definicja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03598"/>
            <a:ext cx="8784976" cy="36004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zostanie zweryfikowane przez oceniającego na podstawie treści wniosku. Sprawdzone zostanie czy Wnioskodawca zadeklarował, iż usługi rozwojowe dotyczące nabycia kwalifikacji/kompetencji finansowane </a:t>
            </a:r>
            <a:b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projekcie zostały zweryfikowane pod kątem ich powiązania z potrzebami „zielonej gospodarki”. Weryfikacja ta może przebiegać m.in. na podstawie danych z rynku pracy, raportów, badań i analiz np. opracowań sektorowych rad działających przy PARP, Zintegrowanego systemu kwalifikacji, Bazy danych ESCO – wykaz przykładowych zielonych umiejętności opracowanych przez KE w ramach kwalifikacji ESCO, poprzez uzyskanie wyników audytu organizacji samorządu gospodarczego działających na rzecz zrównoważonego rozwoju.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etapie rozliczenia wnioskodawca przedstawi dokumenty, np. karty usług rozwojowych, potwierdzające, że usługi rozwojowe zmierzają do nabycia tzw. zielonych kompetencji potrzebnych na tzw. zielonych miejscach pracy”.</a:t>
            </a:r>
          </a:p>
          <a:p>
            <a:pPr marL="0" indent="0" algn="ctr">
              <a:buNone/>
            </a:pPr>
            <a:endParaRPr lang="pl-PL" sz="48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8261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411510"/>
            <a:ext cx="8517632" cy="857250"/>
          </a:xfrm>
        </p:spPr>
        <p:txBody>
          <a:bodyPr>
            <a:normAutofit fontScale="90000"/>
          </a:bodyPr>
          <a:lstStyle/>
          <a:p>
            <a:r>
              <a:rPr lang="pl-PL" sz="3600" b="1" dirty="0">
                <a:solidFill>
                  <a:srgbClr val="0070C0"/>
                </a:solidFill>
              </a:rPr>
              <a:t>Kryterium </a:t>
            </a:r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dostępu</a:t>
            </a:r>
            <a:r>
              <a:rPr lang="pl-PL" sz="3600" b="1" dirty="0">
                <a:solidFill>
                  <a:srgbClr val="0070C0"/>
                </a:solidFill>
              </a:rPr>
              <a:t> nr 14 – ważna definicja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635646"/>
            <a:ext cx="8229600" cy="29523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>
                <a:solidFill>
                  <a:srgbClr val="0070C0"/>
                </a:solidFill>
              </a:rPr>
              <a:t>Umiejętności zielone </a:t>
            </a:r>
            <a:r>
              <a:rPr lang="pl-PL" sz="2400" dirty="0">
                <a:solidFill>
                  <a:srgbClr val="0070C0"/>
                </a:solidFill>
              </a:rPr>
              <a:t>– umiejętności o charakterze zawodowym lub ogólnym, niezbędne do pracy w sektorze zielonej gospodarki, czyli takiej, która jest oparta na odnawialnych źródłach energii, nowoczesnych technologiach ukierunkowanych na niskoemisyjność 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i </a:t>
            </a:r>
            <a:r>
              <a:rPr lang="pl-PL" sz="2400" dirty="0" err="1">
                <a:solidFill>
                  <a:srgbClr val="0070C0"/>
                </a:solidFill>
              </a:rPr>
              <a:t>zasobooszczędność</a:t>
            </a:r>
            <a:r>
              <a:rPr lang="pl-PL" sz="2400" dirty="0">
                <a:solidFill>
                  <a:srgbClr val="0070C0"/>
                </a:solidFill>
              </a:rPr>
              <a:t>, a także na zarządzaniu środowiskowym w przedsiębiorstwach 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&lt;źródło: regulamin wyboru projektów&gt;.</a:t>
            </a:r>
            <a:endParaRPr lang="pl-PL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728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411510"/>
            <a:ext cx="8928992" cy="857250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dostępu nr 14 – definicja poglądowa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635646"/>
            <a:ext cx="8229600" cy="29523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Umiejętności ekologiczne </a:t>
            </a: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umiejętności zawodowe potrzebne dla transformacji ekologicznej we wszystkich sektorach i na wszystkich poziomach rynku pracy, w tym tworzenie nowych, zielonych miejsc pracy</a:t>
            </a:r>
            <a:b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&lt;źródło: zalecenie Rady Europejskiej z 16 czerwca 2022 </a:t>
            </a:r>
            <a:b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sprawie uczenia się na rzecz transformacji ekologicznej </a:t>
            </a:r>
            <a:b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zrównoważonego rozwoju&gt;.</a:t>
            </a:r>
            <a:endParaRPr lang="pl-PL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3397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11510"/>
            <a:ext cx="8363272" cy="857250"/>
          </a:xfrm>
        </p:spPr>
        <p:txBody>
          <a:bodyPr>
            <a:normAutofit fontScale="90000"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źródła zielonych umiejętności, kompetencji lub kwalifikacji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9662"/>
            <a:ext cx="8373616" cy="3024336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Sektorowe rady ds. kompetencji</a:t>
            </a: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funkcjonujące przy Polskiej Agencji Rozwoju Przedsiębiorczości.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Zintegrowany rejestr kwalifikacji</a:t>
            </a: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Europejska klasyfikacja umiejętności, kompetencji, kwalifikacji i zawodów</a:t>
            </a: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(ESCO).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Inteligentna specjalizacja województwa śląskiego </a:t>
            </a:r>
            <a:b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pn. </a:t>
            </a: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Zielona gospodarka</a:t>
            </a: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AutoNum type="arabicPeriod"/>
            </a:pPr>
            <a:endParaRPr lang="pl-PL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7136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Kryteria dodatkowe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893" y="1275606"/>
            <a:ext cx="8229600" cy="3672408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Zakres tematyczny usługi rozwojowej dostosowany do potrzeb branż rozwojowych.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Wnioskodawca lub partner ma co najmniej dwuletnie doświadczenie operatorskie.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Wnioskodawca lub partner ma doświadczenie </a:t>
            </a:r>
            <a:b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doradztwie zawodowym.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Certyfikat dostępności.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spełnia standard maksimum zasady równości kobiet i mężczyzn.</a:t>
            </a:r>
          </a:p>
          <a:p>
            <a:pPr marL="457200" indent="-457200">
              <a:buAutoNum type="arabicPeriod"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l-PL" sz="48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5790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 wdrażania projektów – rekrutacja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851670"/>
            <a:ext cx="822960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etapie wniosku o dofinansowanie operator proponuje, wraz z uzasadnieniem, </a:t>
            </a:r>
            <a:r>
              <a:rPr lang="pl-PL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kryteria punktowe premiujące</a:t>
            </a: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osoby w niekorzystnej sytuacji, </a:t>
            </a:r>
            <a:r>
              <a:rPr lang="pl-PL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tym </a:t>
            </a: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jednoznacznie weryfikowalne </a:t>
            </a:r>
            <a:r>
              <a:rPr lang="pl-PL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rozstrzygające</a:t>
            </a: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 przypadku uzyskania równej liczby punktów przez więcej niż jedną osobę.</a:t>
            </a:r>
          </a:p>
          <a:p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569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Rekrutacja" title="Tytuł slajdu"/>
          <p:cNvSpPr>
            <a:spLocks noGrp="1"/>
          </p:cNvSpPr>
          <p:nvPr>
            <p:ph type="title"/>
          </p:nvPr>
        </p:nvSpPr>
        <p:spPr>
          <a:xfrm>
            <a:off x="395536" y="206374"/>
            <a:ext cx="8291264" cy="853207"/>
          </a:xfrm>
          <a:solidFill>
            <a:schemeClr val="bg1"/>
          </a:solidFill>
        </p:spPr>
        <p:txBody>
          <a:bodyPr/>
          <a:lstStyle/>
          <a:p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Rekrutacja</a:t>
            </a:r>
            <a:r>
              <a:rPr lang="pl-PL" sz="2800" dirty="0">
                <a:solidFill>
                  <a:srgbClr val="0070C0"/>
                </a:solidFill>
              </a:rPr>
              <a:t> </a:t>
            </a:r>
            <a:endParaRPr lang="pl-PL" sz="2800" dirty="0">
              <a:solidFill>
                <a:srgbClr val="0070C0"/>
              </a:solidFill>
              <a:ea typeface="Calibri"/>
              <a:cs typeface="Calibri"/>
            </a:endParaRPr>
          </a:p>
        </p:txBody>
      </p:sp>
      <p:sp>
        <p:nvSpPr>
          <p:cNvPr id="15" name="pole tekstowe 14" descr="1. Otwartość i dostępność – sprawdź kryterium dostępu nr 3.&#10;2. Poprzez biura obsługi klienta (BOK) – sprawdź kryterium dostępu nr 12.&#10;3. Na podstawie harmonogramu (terminy, kwoty środków).&#10;4. Bez udziału pracodawców oraz instytucji szkoleniowych.&#10;5. Kryteria punktowe premiujące osoby w niekorzystnej sytuacji – sprawdź kryterium dostępu nr 7 oraz zasady wdrażania projektów z zakresu kształcenia osób dorosłych." title="Zasady ogólne">
            <a:extLst>
              <a:ext uri="{FF2B5EF4-FFF2-40B4-BE49-F238E27FC236}">
                <a16:creationId xmlns:a16="http://schemas.microsoft.com/office/drawing/2014/main" id="{43BE92EE-9D5D-2B09-9529-10F79921C85C}"/>
              </a:ext>
            </a:extLst>
          </p:cNvPr>
          <p:cNvSpPr txBox="1"/>
          <p:nvPr/>
        </p:nvSpPr>
        <p:spPr>
          <a:xfrm>
            <a:off x="251520" y="2355726"/>
            <a:ext cx="8769830" cy="255454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 ogólne: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otwartość i dostępność – sprawdź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kryterium dostępu nr 3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poprzez biura obsługi klienta (BOK) – sprawdź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kryterium dostępu nr 12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podstawie harmonogramu (terminy, kwoty środków);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 udziału pracodawców oraz instytucji szkoleniowych;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kryteria punktowe premiujące osoby w niekorzystnej sytuacji – sprawdź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kryterium dostępu nr 7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oraz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 action="ppaction://hlinksldjump"/>
              </a:rPr>
              <a:t>zasady wdrażania projektów z zakresu kształcenia osób dorosłych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Obraz 2" descr="Element graficzny przedstawia kobietę przed laptopem jako potencjalną uczestniczkę projektu." title="Element graficzny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98203" y="1196037"/>
            <a:ext cx="914479" cy="914479"/>
          </a:xfrm>
          <a:prstGeom prst="rect">
            <a:avLst/>
          </a:prstGeom>
        </p:spPr>
      </p:pic>
      <p:pic>
        <p:nvPicPr>
          <p:cNvPr id="4" name="Obraz 3" descr="Element graficzny przedstawia mężczyznę przez laptopem jako potencjalnego uczestnika projektu." title="Elemen graficzny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2343" y="1189987"/>
            <a:ext cx="914479" cy="914479"/>
          </a:xfrm>
          <a:prstGeom prst="rect">
            <a:avLst/>
          </a:prstGeom>
        </p:spPr>
      </p:pic>
      <p:sp>
        <p:nvSpPr>
          <p:cNvPr id="6" name="Strzałka w prawo 5" descr="Element graficzny przedstawia strzałkę skierowaną w prawo, obrazującą proces rekrutacji, w którym osoba fizyczna z włąsnej inicjatywy zgłasza się do operatora projektu." title="Element graficzny"/>
          <p:cNvSpPr/>
          <p:nvPr/>
        </p:nvSpPr>
        <p:spPr>
          <a:xfrm>
            <a:off x="3808343" y="1359195"/>
            <a:ext cx="165618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Obraz 8" descr="Element graficzny przedstawia budynek obrazujący siedzibę operatora projektu, do której przychodzi osoba fizyczna chcąca wziąć udział w projekcie." title="Element graficzny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71979" y="983484"/>
            <a:ext cx="1173282" cy="124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1935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 wdrażania projektów </a:t>
            </a: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dodatkowe wsparcie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75606"/>
            <a:ext cx="8784976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Doradca – stosując Bilans kompetencji – powinien:</a:t>
            </a:r>
          </a:p>
          <a:p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odpowiednio motywować;</a:t>
            </a:r>
          </a:p>
          <a:p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zbudować </a:t>
            </a:r>
            <a:r>
              <a:rPr lang="pl-PL" sz="2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relację opartą </a:t>
            </a: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zaufaniu;</a:t>
            </a:r>
          </a:p>
          <a:p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mieć doświadczenie w przeprowadzaniu wywiadów;</a:t>
            </a:r>
          </a:p>
          <a:p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posługiwać się dodatkowymi narzędziami diagnostycznymi;</a:t>
            </a:r>
          </a:p>
          <a:p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mieć aktualną wiedzę na temat rynku pracy;</a:t>
            </a:r>
          </a:p>
          <a:p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posiadać umiejętność analizy i syntezy informacji;</a:t>
            </a:r>
          </a:p>
          <a:p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tworzyć plany oparte na rozwoju kompetencji.</a:t>
            </a:r>
          </a:p>
          <a:p>
            <a:endParaRPr lang="pl-PL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522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C0494-1905-43DE-9FAB-58B3D6D27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05979"/>
            <a:ext cx="8784976" cy="857250"/>
          </a:xfrm>
        </p:spPr>
        <p:txBody>
          <a:bodyPr>
            <a:normAutofit fontScale="90000"/>
          </a:bodyPr>
          <a:lstStyle/>
          <a:p>
            <a: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 wdrażania projektów – usługi rozwojowe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5BC826-1F99-4D7E-958A-3FBB0722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9622"/>
            <a:ext cx="8712968" cy="3312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Wsparcie techniczne w obsłudze BUR:</a:t>
            </a:r>
          </a:p>
          <a:p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 w założeniu konta;</a:t>
            </a:r>
          </a:p>
          <a:p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interpretacja danych z karty usługi;</a:t>
            </a:r>
          </a:p>
          <a:p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porównanie cen usług;</a:t>
            </a:r>
          </a:p>
          <a:p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informacja o warunkach rejestracji w BUR;</a:t>
            </a:r>
          </a:p>
          <a:p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 w kontakcie z administratorem BUR;</a:t>
            </a:r>
          </a:p>
          <a:p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 w zamieszczeniu ogłoszenia o zapotrzebowaniu na usługę;</a:t>
            </a:r>
          </a:p>
          <a:p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możliwości wpływania na decyzję osoby biorącej udział w projekcie dotyczącą wyboru konkretnej usługi lub konkretnego dostawcy usługi.</a:t>
            </a:r>
          </a:p>
        </p:txBody>
      </p:sp>
    </p:spTree>
    <p:extLst>
      <p:ext uri="{BB962C8B-B14F-4D97-AF65-F5344CB8AC3E}">
        <p14:creationId xmlns:p14="http://schemas.microsoft.com/office/powerpoint/2010/main" val="10674414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250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Wskaźniki produktu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78662"/>
            <a:ext cx="8445624" cy="345638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osób bezrobotnych, w tym długotrwale bezrobotnych, 	objętych wsparciem w programie.</a:t>
            </a:r>
          </a:p>
          <a:p>
            <a:pPr marL="514350" indent="-514350">
              <a:buAutoNum type="arabicPeriod"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osób biernych zawodowo objętych wsparciem w programie.</a:t>
            </a:r>
          </a:p>
          <a:p>
            <a:pPr marL="514350" indent="-514350">
              <a:buAutoNum type="arabicPeriod"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osób pracujących, łącznie z prowadzącymi działalność na 	własny rachunek, objętych wsparciem w programie 	</a:t>
            </a:r>
            <a:r>
              <a:rPr lang="pl-PL" sz="20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(obligatoryjny)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osób w wieku 18-29 lat objętych wsparciem w programie 	</a:t>
            </a:r>
            <a:r>
              <a:rPr lang="pl-PL" sz="20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(obligatoryjny).</a:t>
            </a:r>
          </a:p>
          <a:p>
            <a:pPr marL="514350" indent="-514350">
              <a:buAutoNum type="arabicPeriod"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osób w wieku 55 lat i więcej objętych wsparciem </a:t>
            </a:r>
            <a:b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 programie </a:t>
            </a:r>
            <a:r>
              <a:rPr lang="pl-PL" sz="20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(obligatoryjny)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57663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250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Wskaźniki produktu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79662"/>
            <a:ext cx="8445624" cy="2736304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6"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osób objętych wsparciem w zakresie umiejętności 	zielonych.</a:t>
            </a:r>
          </a:p>
          <a:p>
            <a:pPr marL="457200" indent="-457200">
              <a:buAutoNum type="arabicPeriod" startAt="6"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osób objętych wsparciem w zakresie umiejętności 	cyfrowych.</a:t>
            </a:r>
          </a:p>
          <a:p>
            <a:pPr marL="457200" indent="-457200">
              <a:buAutoNum type="arabicPeriod" startAt="8"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osób pracujących w górnictwie lub branży okołogórniczej, 	objętych wsparciem w programie </a:t>
            </a:r>
            <a:r>
              <a:rPr lang="pl-PL" sz="20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(obligatoryjny)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AutoNum type="arabicPeriod" startAt="8"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osób dorosłych objętych usługami rozwojowymi 	</a:t>
            </a:r>
            <a:r>
              <a:rPr lang="pl-PL" sz="20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(obligatoryjny)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AutoNum type="arabicPeriod" startAt="8"/>
            </a:pPr>
            <a:endParaRPr lang="pl-PL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 startAt="8"/>
            </a:pPr>
            <a:endParaRPr lang="pl-PL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pl-PL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9420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250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Wskaźniki rezultatu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188" y="2139702"/>
            <a:ext cx="8445624" cy="208823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osób, które uzyskały kwalifikacje po opuszczeniu programu 	</a:t>
            </a:r>
            <a:r>
              <a:rPr lang="pl-PL" sz="20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(obligatoryjny)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osób, które uzyskały zielone kwalifikacje po opuszczeniu 	programu.</a:t>
            </a:r>
          </a:p>
          <a:p>
            <a:pPr marL="514350" indent="-514350">
              <a:buAutoNum type="arabicPeriod"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osób, które uzyskały kwalifikacje cyfrowe po opuszczeniu 	programu.</a:t>
            </a:r>
          </a:p>
          <a:p>
            <a:endParaRPr lang="pl-PL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5843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250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Wskaźniki monitoringowe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188" y="2355726"/>
            <a:ext cx="8445624" cy="144016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projektów, w których sfinansowano koszty racjonalnych usprawnień dla osób z niepełnosprawnościami (FST) </a:t>
            </a:r>
            <a:r>
              <a:rPr lang="pl-PL" sz="20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(obligatoryjny)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obiektów dostosowanych do potrzeb osób </a:t>
            </a:r>
            <a:b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niepełnosprawnościami </a:t>
            </a:r>
            <a:r>
              <a:rPr lang="pl-PL" sz="20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(obligatoryjny)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23827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250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Dane finansowe - nabór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79662"/>
            <a:ext cx="8445624" cy="2664296"/>
          </a:xfrm>
        </p:spPr>
        <p:txBody>
          <a:bodyPr>
            <a:noAutofit/>
          </a:bodyPr>
          <a:lstStyle/>
          <a:p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Dofinansowanie projektu – 95%, wkład własny – 5%.</a:t>
            </a:r>
          </a:p>
          <a:p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Alokacja: 381 648 234,48 PLN, w tym na subregiony:</a:t>
            </a:r>
          </a:p>
          <a:p>
            <a:pPr lvl="1"/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centralny: 255 704 317,10 PLN;</a:t>
            </a:r>
          </a:p>
          <a:p>
            <a:pPr lvl="1"/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południowy: 64 880 199,86 PLN;</a:t>
            </a:r>
          </a:p>
          <a:p>
            <a:pPr lvl="1"/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zachodni: 61 063 717,52 PLN.</a:t>
            </a:r>
          </a:p>
          <a:p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Średni koszt MRU na 1 osobę – maks. 15 000,00 PLN.</a:t>
            </a:r>
          </a:p>
          <a:p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Koszty pośrednie – 10, 15, 20 lub 25% bezpośrednich (bez MRU).</a:t>
            </a:r>
          </a:p>
        </p:txBody>
      </p:sp>
    </p:spTree>
    <p:extLst>
      <p:ext uri="{BB962C8B-B14F-4D97-AF65-F5344CB8AC3E}">
        <p14:creationId xmlns:p14="http://schemas.microsoft.com/office/powerpoint/2010/main" val="37977443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250"/>
          </a:xfrm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Specyficzne koszty bezpośrednie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10" y="2355726"/>
            <a:ext cx="8471284" cy="144016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Rekrutacja.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wsparcia (</a:t>
            </a:r>
            <a:r>
              <a:rPr lang="pl-PL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maks. 2%</a:t>
            </a: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kosztów bezpośrednich).</a:t>
            </a:r>
          </a:p>
          <a:p>
            <a:pPr marL="457200" indent="-457200">
              <a:buAutoNum type="arabicPeriod"/>
            </a:pPr>
            <a:r>
              <a:rPr lang="pl-PL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obsługi klienta (BOK).</a:t>
            </a:r>
          </a:p>
          <a:p>
            <a:pPr marL="457200" indent="-457200">
              <a:buAutoNum type="arabicPeriod"/>
            </a:pPr>
            <a:endParaRPr lang="pl-PL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6601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250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Dane finansowe – projekt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843" y="1563638"/>
            <a:ext cx="8445624" cy="3024336"/>
          </a:xfrm>
        </p:spPr>
        <p:txBody>
          <a:bodyPr>
            <a:normAutofit/>
          </a:bodyPr>
          <a:lstStyle/>
          <a:p>
            <a:endParaRPr lang="pl-PL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Poziom dofinansowania usługi – </a:t>
            </a:r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</a:t>
            </a:r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Wkład własny osoby biorącej udział </a:t>
            </a:r>
            <a:b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projekcie – </a:t>
            </a:r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(w formie przelewu).</a:t>
            </a:r>
          </a:p>
        </p:txBody>
      </p:sp>
    </p:spTree>
    <p:extLst>
      <p:ext uri="{BB962C8B-B14F-4D97-AF65-F5344CB8AC3E}">
        <p14:creationId xmlns:p14="http://schemas.microsoft.com/office/powerpoint/2010/main" val="32358951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250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Dane finansowe – projekt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63638"/>
            <a:ext cx="8712968" cy="3024336"/>
          </a:xfrm>
        </p:spPr>
        <p:txBody>
          <a:bodyPr>
            <a:normAutofit fontScale="92500"/>
          </a:bodyPr>
          <a:lstStyle/>
          <a:p>
            <a:endParaRPr lang="pl-PL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Maksymalna kwota dofinansowania usługi </a:t>
            </a:r>
            <a:b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 jednej osoby </a:t>
            </a:r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jednym projekcie</a:t>
            </a:r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 algn="ctr"/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szkolenie/walidacja/certyfikacja: 5 000 zł;</a:t>
            </a:r>
          </a:p>
          <a:p>
            <a:pPr lvl="1" algn="ctr"/>
            <a:r>
              <a:rPr lang="pl-PL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studia podyplomowe: 10 000 zł.</a:t>
            </a:r>
          </a:p>
        </p:txBody>
      </p:sp>
    </p:spTree>
    <p:extLst>
      <p:ext uri="{BB962C8B-B14F-4D97-AF65-F5344CB8AC3E}">
        <p14:creationId xmlns:p14="http://schemas.microsoft.com/office/powerpoint/2010/main" val="206369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CEC22-39E7-4120-A98D-0761CC74A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Uczestnicy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8B6A31-89CF-423B-A8FB-2244B5EA2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347614"/>
            <a:ext cx="8928992" cy="33944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dorosłe:</a:t>
            </a:r>
          </a:p>
          <a:p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własnej inicjatywy planujące podnieść swoje umiejętności lub kompetencje lub kwalifikacje;</a:t>
            </a:r>
          </a:p>
          <a:p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zamieszkujące lub pracujące w podregionie górniczym województwa śląskiego, kwalifikującym się do wsparcia </a:t>
            </a:r>
            <a:b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Funduszu na rzecz Sprawiedliwej Transformacji (FST) tj. bielskim, bytomskim, gliwickim, katowickim, rybnickim, sosnowieckim lub tyskim.</a:t>
            </a:r>
            <a:endParaRPr lang="pl-PL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900" dirty="0"/>
          </a:p>
        </p:txBody>
      </p:sp>
    </p:spTree>
    <p:extLst>
      <p:ext uri="{BB962C8B-B14F-4D97-AF65-F5344CB8AC3E}">
        <p14:creationId xmlns:p14="http://schemas.microsoft.com/office/powerpoint/2010/main" val="1168877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5CDA86-C949-4B8E-B908-61E783174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712968" cy="857250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Sposób złożenia wniosku o dofinansowanie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BB19F6-3284-4F79-B7BB-8EB5E4A63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07654"/>
            <a:ext cx="8640960" cy="2448272"/>
          </a:xfrm>
        </p:spPr>
        <p:txBody>
          <a:bodyPr>
            <a:normAutofit/>
          </a:bodyPr>
          <a:lstStyle/>
          <a:p>
            <a:r>
              <a:rPr lang="pl-P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Elektronicznie w LSI 2021</a:t>
            </a:r>
            <a:endParaRPr lang="pl-PL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Obowiązuje zasada: jeden podmiot – jeden profil.</a:t>
            </a:r>
          </a:p>
          <a:p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 może założyć </a:t>
            </a:r>
            <a:r>
              <a:rPr lang="pl-P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wyłącznie podmiot posiadający osobowość prawną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Jednostka organizacyjna nieposiadająca osobowości prawnej nie może założyć profilu. </a:t>
            </a:r>
            <a:r>
              <a:rPr lang="pl-P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Konto jednostki powinno zostać przyłączone do profilu organu prowadzącego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l-PL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7520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62864C-5526-48AB-9F99-3CDDDE4CF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Dane osobowe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E98678-26E6-474C-B409-FFECC8F13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047" y="1923678"/>
            <a:ext cx="822960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Zasady:</a:t>
            </a:r>
          </a:p>
          <a:p>
            <a:pPr marL="0" indent="0"/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administratorem jest beneficjent-operator (a nie IZ/IP);</a:t>
            </a:r>
          </a:p>
          <a:p>
            <a:pPr marL="0" indent="0"/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beneficjent-operator samodzielnie określa wzór klauzul informacyjnych i oświadczeń uczestników;</a:t>
            </a:r>
          </a:p>
          <a:p>
            <a:pPr marL="0" indent="0"/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beneficjent-operator samodzielnie sporządza upoważnienia do przetwarzania danych osobowych </a:t>
            </a:r>
            <a:r>
              <a:rPr lang="pl-PL" sz="2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uczestników.</a:t>
            </a:r>
            <a:endParaRPr lang="pl-PL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88102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 descr="Slajd końcowy zawiera podziękowanie za uwagę oraz informację, że Wojewódzki Urząd Pracy w Katowicach jest jednostką organizacyjną (samorządu) Województwa Śląskiego." title="Slajd końcowy">
            <a:extLst>
              <a:ext uri="{FF2B5EF4-FFF2-40B4-BE49-F238E27FC236}">
                <a16:creationId xmlns:a16="http://schemas.microsoft.com/office/drawing/2014/main" id="{16EEF930-A10B-46A9-9BFF-087699D532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7494"/>
            <a:ext cx="8352928" cy="4389738"/>
          </a:xfrm>
        </p:spPr>
      </p:pic>
      <p:sp>
        <p:nvSpPr>
          <p:cNvPr id="6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250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Slajd końcowy</a:t>
            </a:r>
          </a:p>
        </p:txBody>
      </p:sp>
    </p:spTree>
    <p:extLst>
      <p:ext uri="{BB962C8B-B14F-4D97-AF65-F5344CB8AC3E}">
        <p14:creationId xmlns:p14="http://schemas.microsoft.com/office/powerpoint/2010/main" val="3083112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Dodatkowe wsparcie" title="Tytuł slajdu"/>
          <p:cNvSpPr>
            <a:spLocks noGrp="1"/>
          </p:cNvSpPr>
          <p:nvPr>
            <p:ph type="title"/>
          </p:nvPr>
        </p:nvSpPr>
        <p:spPr>
          <a:xfrm>
            <a:off x="395536" y="206374"/>
            <a:ext cx="8291264" cy="853207"/>
          </a:xfrm>
          <a:solidFill>
            <a:schemeClr val="bg1"/>
          </a:solidFill>
        </p:spPr>
        <p:txBody>
          <a:bodyPr/>
          <a:lstStyle/>
          <a:p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Dodatkowe wsparcie</a:t>
            </a:r>
            <a:r>
              <a:rPr lang="pl-PL" sz="2800" dirty="0">
                <a:solidFill>
                  <a:srgbClr val="0070C0"/>
                </a:solidFill>
              </a:rPr>
              <a:t> </a:t>
            </a:r>
            <a:endParaRPr lang="pl-PL" sz="2800" dirty="0">
              <a:solidFill>
                <a:srgbClr val="0070C0"/>
              </a:solidFill>
              <a:ea typeface="Calibri"/>
              <a:cs typeface="Calibri"/>
            </a:endParaRPr>
          </a:p>
        </p:txBody>
      </p:sp>
      <p:sp>
        <p:nvSpPr>
          <p:cNvPr id="15" name="pole tekstowe 14" descr="1. Zbudowanie motywacji do rozwoju umiejętności lub kompetencji albo nabycia kwalifikacji.&#10;2. Wsparcie w analizie potrzeb rozwojowych, w tym z wykorzystaniem modelu Bilansu Kompetencji.&#10;3. Wsparcie w wyborze odpowiednich usług.&#10;4. Identyfikacja nabytych umiejętności lub kompetencji oraz wsparcie w ich walidacji i certyfikacji, w tym zachęcenie do założenia „Mojego portfolio” lub konta Europass." title="Zakres dodatkowego wsparcia">
            <a:extLst>
              <a:ext uri="{FF2B5EF4-FFF2-40B4-BE49-F238E27FC236}">
                <a16:creationId xmlns:a16="http://schemas.microsoft.com/office/drawing/2014/main" id="{43BE92EE-9D5D-2B09-9529-10F79921C85C}"/>
              </a:ext>
            </a:extLst>
          </p:cNvPr>
          <p:cNvSpPr txBox="1"/>
          <p:nvPr/>
        </p:nvSpPr>
        <p:spPr>
          <a:xfrm>
            <a:off x="200084" y="2211710"/>
            <a:ext cx="8769830" cy="2862322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Zakres:</a:t>
            </a:r>
          </a:p>
          <a:p>
            <a:r>
              <a:rPr lang="pl-P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Zbudowanie motywacji do rozwoju umiejętności lub kompetencji albo nabycia kwalifikacji.</a:t>
            </a:r>
          </a:p>
          <a:p>
            <a:r>
              <a:rPr lang="pl-P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Wsparcie w analizie potrzeb rozwojowych, w tym z wykorzystaniem modelu Bilansu Kompetencji.</a:t>
            </a:r>
          </a:p>
          <a:p>
            <a:r>
              <a:rPr lang="pl-P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Wsparcie w wyborze odpowiednich usług.</a:t>
            </a:r>
          </a:p>
          <a:p>
            <a:r>
              <a:rPr lang="pl-P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Identyfikacja nabytych umiejętności lub kompetencji oraz wsparcie w ich walidacji i certyfikacji, w tym zachęcenie do założenia „Mojego portfolio” lub konta </a:t>
            </a:r>
            <a:r>
              <a:rPr lang="pl-PL" sz="20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Europass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Grafika 5" descr="Element graficzny przedstawia dwie osoby siedzące przy stoliku. Obrazuje proces dodatkowego wsparcia doradczego w projekcie." title="Element graficzny">
            <a:extLst>
              <a:ext uri="{FF2B5EF4-FFF2-40B4-BE49-F238E27FC236}">
                <a16:creationId xmlns:a16="http://schemas.microsoft.com/office/drawing/2014/main" id="{6A711DDF-CB26-A390-BDCA-565592D35C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07904" y="771550"/>
            <a:ext cx="1754191" cy="175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455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250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Dodatkowe wsparcie – definicja</a:t>
            </a:r>
          </a:p>
        </p:txBody>
      </p:sp>
      <p:sp>
        <p:nvSpPr>
          <p:cNvPr id="3" name="Symbol zastępczy zawartości 2" descr="Łącznik (link) do strony internetowej Instytutu Badań Edukacyjnych, na której znajdują się informacje na temat Bilansu kompetencji." title="Łącznik (link)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76" y="1347614"/>
            <a:ext cx="8661648" cy="338437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Bilans kompetencji</a:t>
            </a: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metoda opracowana </a:t>
            </a:r>
            <a:b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przez Instytut Badań Edukacyjnych (IBE), </a:t>
            </a:r>
            <a:b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która polega na zidentyfikowaniu i przeanalizowaniu wiedzy, umiejętności i kompetencji społecznych osoby, </a:t>
            </a:r>
            <a:b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tym jej uzdolnień i motywacji, w celu opracowania planu rozwoju zawodowego lub dalszego uczenia się. </a:t>
            </a:r>
            <a:b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Szczegółowe informacje znajdują się na </a:t>
            </a:r>
            <a:b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stronie internetowej Instytutu</a:t>
            </a: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endParaRPr lang="pl-PL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61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250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Dodatkowe wsparcie – definicja</a:t>
            </a:r>
          </a:p>
        </p:txBody>
      </p:sp>
      <p:sp>
        <p:nvSpPr>
          <p:cNvPr id="3" name="Symbol zastępczy zawartości 2" descr="Łącznik (link) do strony internetowej Instytutu Badań Edukacyjnych, na której znajdują się informacje na temat Mojego portfolia." title="Łącznik (link)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76" y="1347614"/>
            <a:ext cx="8661648" cy="33843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portfolio </a:t>
            </a: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wytworzone przez IBE narzędzie elektroniczne, które pozwala notować na bieżąco zarówno kompetencje, jak i to, co o nich świadczy (np. dyplomy, certyfikaty, odznaki, zdjęcia lub filmy, teksty, grafiki, projekty, muzyka).</a:t>
            </a:r>
            <a:b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Szczegółowe informacje znajdują się na </a:t>
            </a:r>
            <a:b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stronie internetowej Instytutu</a:t>
            </a: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1196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441C9-A321-43AA-B626-86F0F40B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250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Dodatkowe wsparcie - definicja</a:t>
            </a:r>
          </a:p>
        </p:txBody>
      </p:sp>
      <p:sp>
        <p:nvSpPr>
          <p:cNvPr id="3" name="Symbol zastępczy zawartości 2" descr="Łącznik (link) do strony internetowej Komisji Europejskiej, na której znajdują się informacje na temat Konta Europass." title="Łącznik (link)">
            <a:extLst>
              <a:ext uri="{FF2B5EF4-FFF2-40B4-BE49-F238E27FC236}">
                <a16:creationId xmlns:a16="http://schemas.microsoft.com/office/drawing/2014/main" id="{847A7A4D-DD6F-487D-9F50-59E032A3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91630"/>
            <a:ext cx="8784976" cy="338437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Konto </a:t>
            </a:r>
            <a:r>
              <a:rPr lang="pl-PL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Europass</a:t>
            </a:r>
            <a:r>
              <a:rPr lang="pl-PL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wytworzone przez służby Unii Europejskiej narzędzie elektroniczne (rodzaj profilu zawodowego), </a:t>
            </a:r>
            <a:b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którym opisuje się:</a:t>
            </a:r>
          </a:p>
          <a:p>
            <a:pPr algn="ctr"/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doświadczenie zawodowe;</a:t>
            </a:r>
          </a:p>
          <a:p>
            <a:pPr algn="ctr"/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wykształcenie i odbyte szkolenia;</a:t>
            </a:r>
          </a:p>
          <a:p>
            <a:pPr algn="ctr"/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umiejętności osobiste, w tym znajomość języków </a:t>
            </a:r>
            <a:b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umiejętności cyfrowe.</a:t>
            </a:r>
          </a:p>
          <a:p>
            <a:pPr marL="0" indent="0" algn="ctr">
              <a:buNone/>
            </a:pP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Szczegółowe informacje znajdują się na </a:t>
            </a:r>
            <a:b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stronie internetowej Komisji Europejskiej</a:t>
            </a: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l-PL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773849"/>
      </p:ext>
    </p:extLst>
  </p:cSld>
  <p:clrMapOvr>
    <a:masterClrMapping/>
  </p:clrMapOvr>
</p:sld>
</file>

<file path=ppt/theme/theme1.xml><?xml version="1.0" encoding="utf-8"?>
<a:theme xmlns:a="http://schemas.openxmlformats.org/drawingml/2006/main" name="Nowa perspektywa">
  <a:themeElements>
    <a:clrScheme name="FES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3399"/>
      </a:accent1>
      <a:accent2>
        <a:srgbClr val="0052B0"/>
      </a:accent2>
      <a:accent3>
        <a:srgbClr val="A6D4FF"/>
      </a:accent3>
      <a:accent4>
        <a:srgbClr val="11306E"/>
      </a:accent4>
      <a:accent5>
        <a:srgbClr val="6BB1E2"/>
      </a:accent5>
      <a:accent6>
        <a:srgbClr val="FFDD00"/>
      </a:accent6>
      <a:hlink>
        <a:srgbClr val="0000FF"/>
      </a:hlink>
      <a:folHlink>
        <a:srgbClr val="800080"/>
      </a:folHlink>
    </a:clrScheme>
    <a:fontScheme name="FESL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FESL szablon z wzorcem.potx</Template>
  <TotalTime>1858</TotalTime>
  <Words>4833</Words>
  <Application>Microsoft Office PowerPoint</Application>
  <PresentationFormat>Pokaz na ekranie (16:9)</PresentationFormat>
  <Paragraphs>375</Paragraphs>
  <Slides>52</Slides>
  <Notes>39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5</vt:i4>
      </vt:variant>
      <vt:variant>
        <vt:lpstr>Tytuły slajdów</vt:lpstr>
      </vt:variant>
      <vt:variant>
        <vt:i4>52</vt:i4>
      </vt:variant>
    </vt:vector>
  </HeadingPairs>
  <TitlesOfParts>
    <vt:vector size="60" baseType="lpstr">
      <vt:lpstr>Arial</vt:lpstr>
      <vt:lpstr>Calibri</vt:lpstr>
      <vt:lpstr>Open Sans</vt:lpstr>
      <vt:lpstr>Nowa perspektywa</vt:lpstr>
      <vt:lpstr>Motyw pakietu Office</vt:lpstr>
      <vt:lpstr>1_Motyw pakietu Office</vt:lpstr>
      <vt:lpstr>2_Motyw pakietu Office</vt:lpstr>
      <vt:lpstr>3_Motyw pakietu Office</vt:lpstr>
      <vt:lpstr>Działanie FESL.10.17  Kształcenie osób dorosłych – FST</vt:lpstr>
      <vt:lpstr>Cel działania FESL.10.17</vt:lpstr>
      <vt:lpstr>Logika wsparcia w projekcie</vt:lpstr>
      <vt:lpstr> Rekrutacja </vt:lpstr>
      <vt:lpstr>Uczestnicy projektu</vt:lpstr>
      <vt:lpstr> Dodatkowe wsparcie </vt:lpstr>
      <vt:lpstr>Dodatkowe wsparcie – definicja</vt:lpstr>
      <vt:lpstr>Dodatkowe wsparcie – definicja</vt:lpstr>
      <vt:lpstr>Dodatkowe wsparcie - definicja</vt:lpstr>
      <vt:lpstr> Dodatkowe wsparcie </vt:lpstr>
      <vt:lpstr>Usługi rozwojowe</vt:lpstr>
      <vt:lpstr>Kryteria formalne</vt:lpstr>
      <vt:lpstr>Kryteria merytoryczne (ocena 0/1)</vt:lpstr>
      <vt:lpstr>Kryteria merytoryczne (punktowe)</vt:lpstr>
      <vt:lpstr>Kryteria horyzontalne</vt:lpstr>
      <vt:lpstr>Kryterium negocjacyjne</vt:lpstr>
      <vt:lpstr>Kryterium negocjacyjne</vt:lpstr>
      <vt:lpstr>Kryterium dostępu nr 1</vt:lpstr>
      <vt:lpstr>Kryterium dostępu nr 2</vt:lpstr>
      <vt:lpstr>Kryterium dostępu nr 3</vt:lpstr>
      <vt:lpstr>Kryterium dostępu nr 4</vt:lpstr>
      <vt:lpstr>Kryterium dostępu nr 5</vt:lpstr>
      <vt:lpstr>Kryterium dostępu nr 6</vt:lpstr>
      <vt:lpstr>Kryterium dostępu nr 7</vt:lpstr>
      <vt:lpstr>Kryterium dostępu nr 8</vt:lpstr>
      <vt:lpstr>Kryterium dostępu nr 9</vt:lpstr>
      <vt:lpstr>Kryterium dostępu nr 10</vt:lpstr>
      <vt:lpstr>Kryterium dostępu nr 10 – szczegóły</vt:lpstr>
      <vt:lpstr>Kryterium dostępu nr 11</vt:lpstr>
      <vt:lpstr>Kryterium dostępu nr 12</vt:lpstr>
      <vt:lpstr>Kryterium dostępu nr 13</vt:lpstr>
      <vt:lpstr>Kryterium dostępu nr 14</vt:lpstr>
      <vt:lpstr>Kryterium dostępu nr 14 – definicja</vt:lpstr>
      <vt:lpstr>Kryterium dostępu nr 14 – definicja</vt:lpstr>
      <vt:lpstr>Kryterium dostępu nr 14 – ważna definicja</vt:lpstr>
      <vt:lpstr>Kryterium dostępu nr 14 – definicja poglądowa</vt:lpstr>
      <vt:lpstr>Przykładowe źródła zielonych umiejętności, kompetencji lub kwalifikacji</vt:lpstr>
      <vt:lpstr>Kryteria dodatkowe</vt:lpstr>
      <vt:lpstr>Zasady wdrażania projektów – rekrutacja</vt:lpstr>
      <vt:lpstr>Zasady wdrażania projektów  – dodatkowe wsparcie</vt:lpstr>
      <vt:lpstr>Zasady wdrażania projektów – usługi rozwojowe</vt:lpstr>
      <vt:lpstr>Wskaźniki produktu</vt:lpstr>
      <vt:lpstr>Wskaźniki produktu</vt:lpstr>
      <vt:lpstr>Wskaźniki rezultatu</vt:lpstr>
      <vt:lpstr>Wskaźniki monitoringowe</vt:lpstr>
      <vt:lpstr>Dane finansowe - nabór</vt:lpstr>
      <vt:lpstr>Specyficzne koszty bezpośrednie</vt:lpstr>
      <vt:lpstr>Dane finansowe – projekt</vt:lpstr>
      <vt:lpstr>Dane finansowe – projekt</vt:lpstr>
      <vt:lpstr>Sposób złożenia wniosku o dofinansowanie</vt:lpstr>
      <vt:lpstr>Dane osobowe</vt:lpstr>
      <vt:lpstr>Slajd końcowy</vt:lpstr>
    </vt:vector>
  </TitlesOfParts>
  <Company>WUP Katowice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Najważniejsze zasady naboru nr FESL.10.17-IP.02-070/23</dc:title>
  <dc:creator>Monika Kasperkiewicz</dc:creator>
  <cp:lastModifiedBy>Ewelina Miśkiewicz</cp:lastModifiedBy>
  <cp:revision>194</cp:revision>
  <cp:lastPrinted>2023-11-15T12:14:28Z</cp:lastPrinted>
  <dcterms:created xsi:type="dcterms:W3CDTF">2023-04-14T06:58:30Z</dcterms:created>
  <dcterms:modified xsi:type="dcterms:W3CDTF">2023-12-01T11:54:33Z</dcterms:modified>
</cp:coreProperties>
</file>